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5" r:id="rId3"/>
    <p:sldId id="290" r:id="rId4"/>
    <p:sldId id="261" r:id="rId5"/>
    <p:sldId id="266" r:id="rId6"/>
    <p:sldId id="267" r:id="rId7"/>
    <p:sldId id="281" r:id="rId8"/>
    <p:sldId id="286" r:id="rId9"/>
    <p:sldId id="262" r:id="rId10"/>
    <p:sldId id="263" r:id="rId11"/>
    <p:sldId id="274" r:id="rId12"/>
    <p:sldId id="272" r:id="rId13"/>
    <p:sldId id="269" r:id="rId14"/>
    <p:sldId id="270" r:id="rId15"/>
    <p:sldId id="275" r:id="rId16"/>
    <p:sldId id="276" r:id="rId17"/>
    <p:sldId id="278" r:id="rId18"/>
    <p:sldId id="271" r:id="rId19"/>
    <p:sldId id="279" r:id="rId20"/>
    <p:sldId id="289" r:id="rId21"/>
    <p:sldId id="280" r:id="rId22"/>
    <p:sldId id="282" r:id="rId23"/>
    <p:sldId id="284" r:id="rId24"/>
    <p:sldId id="285" r:id="rId25"/>
    <p:sldId id="287" r:id="rId26"/>
    <p:sldId id="277"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13687-ED26-4EA0-BBA4-2734070358BF}" type="datetimeFigureOut">
              <a:rPr lang="ru-RU"/>
              <a:t>14.02.2017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DDFB1-FBCF-40EE-A941-76F4B55C6B92}" type="slidenum">
              <a:rPr lang="ru-RU"/>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a:t>
            </a:fld>
            <a:endParaRPr lang="ru-RU"/>
          </a:p>
        </p:txBody>
      </p:sp>
    </p:spTree>
    <p:extLst>
      <p:ext uri="{BB962C8B-B14F-4D97-AF65-F5344CB8AC3E}">
        <p14:creationId xmlns:p14="http://schemas.microsoft.com/office/powerpoint/2010/main" val="681523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17</a:t>
            </a:fld>
            <a:endParaRPr lang="ru-RU"/>
          </a:p>
        </p:txBody>
      </p:sp>
    </p:spTree>
    <p:extLst>
      <p:ext uri="{BB962C8B-B14F-4D97-AF65-F5344CB8AC3E}">
        <p14:creationId xmlns:p14="http://schemas.microsoft.com/office/powerpoint/2010/main" val="297981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18</a:t>
            </a:fld>
            <a:endParaRPr lang="ru-RU"/>
          </a:p>
        </p:txBody>
      </p:sp>
    </p:spTree>
    <p:extLst>
      <p:ext uri="{BB962C8B-B14F-4D97-AF65-F5344CB8AC3E}">
        <p14:creationId xmlns:p14="http://schemas.microsoft.com/office/powerpoint/2010/main" val="683579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19</a:t>
            </a:fld>
            <a:endParaRPr lang="ru-RU"/>
          </a:p>
        </p:txBody>
      </p:sp>
    </p:spTree>
    <p:extLst>
      <p:ext uri="{BB962C8B-B14F-4D97-AF65-F5344CB8AC3E}">
        <p14:creationId xmlns:p14="http://schemas.microsoft.com/office/powerpoint/2010/main" val="381887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21</a:t>
            </a:fld>
            <a:endParaRPr lang="ru-RU"/>
          </a:p>
        </p:txBody>
      </p:sp>
    </p:spTree>
    <p:extLst>
      <p:ext uri="{BB962C8B-B14F-4D97-AF65-F5344CB8AC3E}">
        <p14:creationId xmlns:p14="http://schemas.microsoft.com/office/powerpoint/2010/main" val="219632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22</a:t>
            </a:fld>
            <a:endParaRPr lang="ru-RU"/>
          </a:p>
        </p:txBody>
      </p:sp>
    </p:spTree>
    <p:extLst>
      <p:ext uri="{BB962C8B-B14F-4D97-AF65-F5344CB8AC3E}">
        <p14:creationId xmlns:p14="http://schemas.microsoft.com/office/powerpoint/2010/main" val="236799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24</a:t>
            </a:fld>
            <a:endParaRPr lang="ru-RU"/>
          </a:p>
        </p:txBody>
      </p:sp>
    </p:spTree>
    <p:extLst>
      <p:ext uri="{BB962C8B-B14F-4D97-AF65-F5344CB8AC3E}">
        <p14:creationId xmlns:p14="http://schemas.microsoft.com/office/powerpoint/2010/main" val="120823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25</a:t>
            </a:fld>
            <a:endParaRPr lang="ru-RU"/>
          </a:p>
        </p:txBody>
      </p:sp>
    </p:spTree>
    <p:extLst>
      <p:ext uri="{BB962C8B-B14F-4D97-AF65-F5344CB8AC3E}">
        <p14:creationId xmlns:p14="http://schemas.microsoft.com/office/powerpoint/2010/main" val="3868810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26</a:t>
            </a:fld>
            <a:endParaRPr lang="ru-RU"/>
          </a:p>
        </p:txBody>
      </p:sp>
    </p:spTree>
    <p:extLst>
      <p:ext uri="{BB962C8B-B14F-4D97-AF65-F5344CB8AC3E}">
        <p14:creationId xmlns:p14="http://schemas.microsoft.com/office/powerpoint/2010/main" val="220419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3</a:t>
            </a:fld>
            <a:endParaRPr lang="ru-RU"/>
          </a:p>
        </p:txBody>
      </p:sp>
    </p:spTree>
    <p:extLst>
      <p:ext uri="{BB962C8B-B14F-4D97-AF65-F5344CB8AC3E}">
        <p14:creationId xmlns:p14="http://schemas.microsoft.com/office/powerpoint/2010/main" val="247638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7</a:t>
            </a:fld>
            <a:endParaRPr lang="ru-RU"/>
          </a:p>
        </p:txBody>
      </p:sp>
    </p:spTree>
    <p:extLst>
      <p:ext uri="{BB962C8B-B14F-4D97-AF65-F5344CB8AC3E}">
        <p14:creationId xmlns:p14="http://schemas.microsoft.com/office/powerpoint/2010/main" val="243983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10</a:t>
            </a:fld>
            <a:endParaRPr lang="ru-RU"/>
          </a:p>
        </p:txBody>
      </p:sp>
    </p:spTree>
    <p:extLst>
      <p:ext uri="{BB962C8B-B14F-4D97-AF65-F5344CB8AC3E}">
        <p14:creationId xmlns:p14="http://schemas.microsoft.com/office/powerpoint/2010/main" val="314596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12</a:t>
            </a:fld>
            <a:endParaRPr lang="ru-RU"/>
          </a:p>
        </p:txBody>
      </p:sp>
    </p:spTree>
    <p:extLst>
      <p:ext uri="{BB962C8B-B14F-4D97-AF65-F5344CB8AC3E}">
        <p14:creationId xmlns:p14="http://schemas.microsoft.com/office/powerpoint/2010/main" val="222026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13</a:t>
            </a:fld>
            <a:endParaRPr lang="ru-RU"/>
          </a:p>
        </p:txBody>
      </p:sp>
    </p:spTree>
    <p:extLst>
      <p:ext uri="{BB962C8B-B14F-4D97-AF65-F5344CB8AC3E}">
        <p14:creationId xmlns:p14="http://schemas.microsoft.com/office/powerpoint/2010/main" val="215631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14</a:t>
            </a:fld>
            <a:endParaRPr lang="ru-RU"/>
          </a:p>
        </p:txBody>
      </p:sp>
    </p:spTree>
    <p:extLst>
      <p:ext uri="{BB962C8B-B14F-4D97-AF65-F5344CB8AC3E}">
        <p14:creationId xmlns:p14="http://schemas.microsoft.com/office/powerpoint/2010/main" val="325889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15</a:t>
            </a:fld>
            <a:endParaRPr lang="ru-RU"/>
          </a:p>
        </p:txBody>
      </p:sp>
    </p:spTree>
    <p:extLst>
      <p:ext uri="{BB962C8B-B14F-4D97-AF65-F5344CB8AC3E}">
        <p14:creationId xmlns:p14="http://schemas.microsoft.com/office/powerpoint/2010/main" val="90530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92DDFB1-FBCF-40EE-A941-76F4B55C6B92}" type="slidenum">
              <a:rPr lang="ru-RU"/>
              <a:t>16</a:t>
            </a:fld>
            <a:endParaRPr lang="ru-RU"/>
          </a:p>
        </p:txBody>
      </p:sp>
    </p:spTree>
    <p:extLst>
      <p:ext uri="{BB962C8B-B14F-4D97-AF65-F5344CB8AC3E}">
        <p14:creationId xmlns:p14="http://schemas.microsoft.com/office/powerpoint/2010/main" val="585325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708541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829138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905844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2256018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988874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2FFB779-270B-4192-84BA-A697F48306DC}" type="datetimeFigureOut">
              <a:rPr lang="ru-RU" smtClean="0"/>
              <a:t>14.02.2017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264350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2FFB779-270B-4192-84BA-A697F48306DC}" type="datetimeFigureOut">
              <a:rPr lang="ru-RU" smtClean="0"/>
              <a:t>14.02.2017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314647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2FFB779-270B-4192-84BA-A697F48306DC}" type="datetimeFigureOut">
              <a:rPr lang="ru-RU" smtClean="0"/>
              <a:t>14.02.2017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80198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2FFB779-270B-4192-84BA-A697F48306DC}" type="datetimeFigureOut">
              <a:rPr lang="ru-RU" smtClean="0"/>
              <a:t>14.02.2017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96303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14.02.2017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071923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14.02.2017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256592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9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FB779-270B-4192-84BA-A697F48306DC}" type="datetimeFigureOut">
              <a:rPr lang="ru-RU" smtClean="0"/>
              <a:t>14.02.2017</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DC19C-03DA-4066-9FF7-D0BF1BC6D6F6}" type="slidenum">
              <a:rPr lang="ru-RU" smtClean="0"/>
              <a:t>‹#›</a:t>
            </a:fld>
            <a:endParaRPr lang="ru-RU"/>
          </a:p>
        </p:txBody>
      </p:sp>
    </p:spTree>
    <p:extLst>
      <p:ext uri="{BB962C8B-B14F-4D97-AF65-F5344CB8AC3E}">
        <p14:creationId xmlns:p14="http://schemas.microsoft.com/office/powerpoint/2010/main" val="381044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9" name="Заголовок 1"/>
          <p:cNvSpPr txBox="1">
            <a:spLocks/>
          </p:cNvSpPr>
          <p:nvPr/>
        </p:nvSpPr>
        <p:spPr>
          <a:xfrm>
            <a:off x="1237682" y="282054"/>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400" b="1" i="1">
                <a:solidFill>
                  <a:srgbClr val="0070C0"/>
                </a:solidFill>
                <a:latin typeface="Imprint MT Shadow" panose="04020605060303030202" pitchFamily="82" charset="0"/>
              </a:rPr>
              <a:t>Pinsk</a:t>
            </a:r>
            <a:endParaRPr lang="ru-RU" sz="14400" b="1" i="1">
              <a:solidFill>
                <a:srgbClr val="0070C0"/>
              </a:solidFill>
            </a:endParaRPr>
          </a:p>
        </p:txBody>
      </p:sp>
    </p:spTree>
    <p:extLst>
      <p:ext uri="{BB962C8B-B14F-4D97-AF65-F5344CB8AC3E}">
        <p14:creationId xmlns:p14="http://schemas.microsoft.com/office/powerpoint/2010/main" val="1351651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3945"/>
            <a:ext cx="4799050" cy="3404055"/>
          </a:xfrm>
          <a:prstGeom prst="rect">
            <a:avLst/>
          </a:prstGeom>
        </p:spPr>
      </p:pic>
      <p:sp>
        <p:nvSpPr>
          <p:cNvPr id="5" name="Прямоугольник 4"/>
          <p:cNvSpPr/>
          <p:nvPr/>
        </p:nvSpPr>
        <p:spPr>
          <a:xfrm>
            <a:off x="5792337" y="13648"/>
            <a:ext cx="5002637" cy="769441"/>
          </a:xfrm>
          <a:prstGeom prst="rect">
            <a:avLst/>
          </a:prstGeom>
        </p:spPr>
        <p:txBody>
          <a:bodyPr wrap="square">
            <a:spAutoFit/>
          </a:bodyPr>
          <a:lstStyle/>
          <a:p>
            <a:r>
              <a:rPr lang="en-US" sz="4400" dirty="0">
                <a:solidFill>
                  <a:srgbClr val="333333"/>
                </a:solidFill>
                <a:latin typeface="Arial" panose="020B0604020202020204" pitchFamily="34" charset="0"/>
              </a:rPr>
              <a:t>Jesuit collegium</a:t>
            </a:r>
            <a:endParaRPr lang="ru-RU" sz="4400" dirty="0"/>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135" y="1504950"/>
            <a:ext cx="5220268" cy="5220268"/>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99050" cy="3599287"/>
          </a:xfrm>
          <a:prstGeom prst="rect">
            <a:avLst/>
          </a:prstGeom>
        </p:spPr>
      </p:pic>
      <p:sp>
        <p:nvSpPr>
          <p:cNvPr id="8" name="Прямоугольник 7"/>
          <p:cNvSpPr/>
          <p:nvPr/>
        </p:nvSpPr>
        <p:spPr>
          <a:xfrm>
            <a:off x="7796512" y="1009934"/>
            <a:ext cx="3570707" cy="369332"/>
          </a:xfrm>
          <a:prstGeom prst="rect">
            <a:avLst/>
          </a:prstGeom>
        </p:spPr>
        <p:txBody>
          <a:bodyPr wrap="square">
            <a:spAutoFit/>
          </a:bodyPr>
          <a:lstStyle/>
          <a:p>
            <a:r>
              <a:rPr lang="en-US" dirty="0"/>
              <a:t>Beautiful view from Lenin Square</a:t>
            </a:r>
            <a:endParaRPr lang="ru-RU" dirty="0"/>
          </a:p>
        </p:txBody>
      </p:sp>
      <p:sp>
        <p:nvSpPr>
          <p:cNvPr id="9" name="Прямоугольник 8"/>
          <p:cNvSpPr/>
          <p:nvPr/>
        </p:nvSpPr>
        <p:spPr>
          <a:xfrm>
            <a:off x="4799050" y="2788992"/>
            <a:ext cx="1986574" cy="923330"/>
          </a:xfrm>
          <a:prstGeom prst="rect">
            <a:avLst/>
          </a:prstGeom>
        </p:spPr>
        <p:txBody>
          <a:bodyPr wrap="square">
            <a:spAutoFit/>
          </a:bodyPr>
          <a:lstStyle/>
          <a:p>
            <a:r>
              <a:rPr lang="en-US" dirty="0"/>
              <a:t>View from the bridge, on the side of the river</a:t>
            </a:r>
            <a:endParaRPr lang="ru-RU" dirty="0"/>
          </a:p>
        </p:txBody>
      </p:sp>
    </p:spTree>
    <p:extLst>
      <p:ext uri="{BB962C8B-B14F-4D97-AF65-F5344CB8AC3E}">
        <p14:creationId xmlns:p14="http://schemas.microsoft.com/office/powerpoint/2010/main" val="1515142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solidFill>
                  <a:srgbClr val="333333"/>
                </a:solidFill>
                <a:latin typeface="Arial" panose="020B0604020202020204" pitchFamily="34" charset="0"/>
              </a:rPr>
              <a:t>The Dnieper Flotilla Park</a:t>
            </a:r>
            <a:r>
              <a:rPr lang="en-US" dirty="0">
                <a:solidFill>
                  <a:srgbClr val="333333"/>
                </a:solidFill>
                <a:latin typeface="Arial" panose="020B0604020202020204" pitchFamily="34" charset="0"/>
              </a:rPr>
              <a:t>. </a:t>
            </a:r>
            <a:endParaRPr lang="ru-RU" dirty="0"/>
          </a:p>
        </p:txBody>
      </p:sp>
      <p:sp>
        <p:nvSpPr>
          <p:cNvPr id="3" name="Объект 2"/>
          <p:cNvSpPr>
            <a:spLocks noGrp="1"/>
          </p:cNvSpPr>
          <p:nvPr>
            <p:ph idx="1"/>
          </p:nvPr>
        </p:nvSpPr>
        <p:spPr>
          <a:xfrm>
            <a:off x="838200" y="1825625"/>
            <a:ext cx="10515600" cy="2705432"/>
          </a:xfrm>
        </p:spPr>
        <p:txBody>
          <a:bodyPr/>
          <a:lstStyle/>
          <a:p>
            <a:pPr marL="0" indent="0">
              <a:buNone/>
            </a:pPr>
            <a:r>
              <a:rPr lang="en-US" sz="2000" dirty="0">
                <a:solidFill>
                  <a:srgbClr val="333333"/>
                </a:solidFill>
                <a:latin typeface="Arial" panose="020B0604020202020204" pitchFamily="34" charset="0"/>
              </a:rPr>
              <a:t>It was founded in 1858 as a city park near </a:t>
            </a:r>
            <a:r>
              <a:rPr lang="en-US" sz="2000" dirty="0" err="1">
                <a:solidFill>
                  <a:srgbClr val="333333"/>
                </a:solidFill>
                <a:latin typeface="Arial" panose="020B0604020202020204" pitchFamily="34" charset="0"/>
              </a:rPr>
              <a:t>Leszczyński</a:t>
            </a:r>
            <a:r>
              <a:rPr lang="en-US" sz="2000" dirty="0">
                <a:solidFill>
                  <a:srgbClr val="333333"/>
                </a:solidFill>
                <a:latin typeface="Arial" panose="020B0604020202020204" pitchFamily="34" charset="0"/>
              </a:rPr>
              <a:t> Monastery (not preserved any more). There is a memorial at the site of the ancient monastery, "Memorial Complex to the Liberators", a gun-trophy of 1812, an artillery gun from World War II, a monument to soldiers- internationalists, former pavilions of "</a:t>
            </a:r>
            <a:r>
              <a:rPr lang="en-US" sz="2000" dirty="0" err="1">
                <a:solidFill>
                  <a:srgbClr val="333333"/>
                </a:solidFill>
                <a:latin typeface="Arial" panose="020B0604020202020204" pitchFamily="34" charset="0"/>
              </a:rPr>
              <a:t>Polesie</a:t>
            </a:r>
            <a:r>
              <a:rPr lang="en-US" sz="2000" dirty="0">
                <a:solidFill>
                  <a:srgbClr val="333333"/>
                </a:solidFill>
                <a:latin typeface="Arial" panose="020B0604020202020204" pitchFamily="34" charset="0"/>
              </a:rPr>
              <a:t> Fair" (1930) on the territory of the park.</a:t>
            </a:r>
            <a:endParaRPr lang="ru-RU" sz="2000" dirty="0"/>
          </a:p>
          <a:p>
            <a:pPr marL="0" indent="0">
              <a:buNone/>
            </a:pP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9" y="3364180"/>
            <a:ext cx="4267110" cy="2859404"/>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7700" y="3359252"/>
            <a:ext cx="4094163" cy="2863748"/>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863" y="3386854"/>
            <a:ext cx="3175000" cy="2836146"/>
          </a:xfrm>
          <a:prstGeom prst="rect">
            <a:avLst/>
          </a:prstGeom>
        </p:spPr>
      </p:pic>
    </p:spTree>
    <p:extLst>
      <p:ext uri="{BB962C8B-B14F-4D97-AF65-F5344CB8AC3E}">
        <p14:creationId xmlns:p14="http://schemas.microsoft.com/office/powerpoint/2010/main" val="3089662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a:latin typeface="Arial"/>
              </a:rPr>
              <a:t>Polessye drama theatre</a:t>
            </a:r>
          </a:p>
        </p:txBody>
      </p:sp>
      <p:sp>
        <p:nvSpPr>
          <p:cNvPr id="3" name="Объект 2"/>
          <p:cNvSpPr>
            <a:spLocks noGrp="1"/>
          </p:cNvSpPr>
          <p:nvPr>
            <p:ph idx="1"/>
          </p:nvPr>
        </p:nvSpPr>
        <p:spPr/>
        <p:txBody>
          <a:bodyPr vert="horz" lIns="91440" tIns="45720" rIns="91440" bIns="45720" rtlCol="0" anchor="t">
            <a:normAutofit/>
          </a:bodyPr>
          <a:lstStyle/>
          <a:p>
            <a:r>
              <a:rPr lang="en-US" sz="3200">
                <a:latin typeface="Arial"/>
              </a:rPr>
              <a:t>Opened in 2005 in the reconstructed building of the first Pinsk cinema "Casino" (1911-1912), built in the art Nouveau style.</a:t>
            </a:r>
            <a:endParaRPr lang="ru-RU"/>
          </a:p>
        </p:txBody>
      </p:sp>
      <p:pic>
        <p:nvPicPr>
          <p:cNvPr id="4" name="Рисунок 3" descr="KH15l0z6g7g.jpg"/>
          <p:cNvPicPr>
            <a:picLocks noChangeAspect="1"/>
          </p:cNvPicPr>
          <p:nvPr/>
        </p:nvPicPr>
        <p:blipFill>
          <a:blip r:embed="rId3"/>
          <a:stretch>
            <a:fillRect/>
          </a:stretch>
        </p:blipFill>
        <p:spPr>
          <a:xfrm>
            <a:off x="628650" y="3452724"/>
            <a:ext cx="4899025" cy="2829014"/>
          </a:xfrm>
          <a:prstGeom prst="rect">
            <a:avLst/>
          </a:prstGeom>
        </p:spPr>
      </p:pic>
      <p:pic>
        <p:nvPicPr>
          <p:cNvPr id="5" name="Рисунок 4" descr="7nMnmNsyrtg.jpg"/>
          <p:cNvPicPr>
            <a:picLocks noChangeAspect="1"/>
          </p:cNvPicPr>
          <p:nvPr/>
        </p:nvPicPr>
        <p:blipFill>
          <a:blip r:embed="rId4"/>
          <a:stretch>
            <a:fillRect/>
          </a:stretch>
        </p:blipFill>
        <p:spPr>
          <a:xfrm>
            <a:off x="6053138" y="3419475"/>
            <a:ext cx="4648200" cy="2869730"/>
          </a:xfrm>
          <a:prstGeom prst="rect">
            <a:avLst/>
          </a:prstGeom>
        </p:spPr>
      </p:pic>
    </p:spTree>
    <p:extLst>
      <p:ext uri="{BB962C8B-B14F-4D97-AF65-F5344CB8AC3E}">
        <p14:creationId xmlns:p14="http://schemas.microsoft.com/office/powerpoint/2010/main" val="2691829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a:latin typeface="Arial"/>
              </a:rPr>
              <a:t>House of the Orda</a:t>
            </a:r>
          </a:p>
        </p:txBody>
      </p:sp>
      <p:sp>
        <p:nvSpPr>
          <p:cNvPr id="3" name="Объект 2"/>
          <p:cNvSpPr>
            <a:spLocks noGrp="1"/>
          </p:cNvSpPr>
          <p:nvPr>
            <p:ph idx="1"/>
          </p:nvPr>
        </p:nvSpPr>
        <p:spPr>
          <a:xfrm>
            <a:off x="838200" y="1733550"/>
            <a:ext cx="10515600" cy="4351338"/>
          </a:xfrm>
        </p:spPr>
        <p:txBody>
          <a:bodyPr vert="horz" lIns="91440" tIns="45720" rIns="91440" bIns="45720" rtlCol="0" anchor="t">
            <a:normAutofit/>
          </a:bodyPr>
          <a:lstStyle/>
          <a:p>
            <a:r>
              <a:rPr lang="en-US" sz="2300" b="1">
                <a:latin typeface="Arial"/>
              </a:rPr>
              <a:t>House of the </a:t>
            </a:r>
            <a:r>
              <a:rPr lang="en-US" sz="2300" b="1" err="1">
                <a:latin typeface="Arial"/>
              </a:rPr>
              <a:t>Orda</a:t>
            </a:r>
            <a:r>
              <a:rPr lang="en-US" sz="2300" b="1">
                <a:latin typeface="Arial"/>
              </a:rPr>
              <a:t> </a:t>
            </a:r>
            <a:r>
              <a:rPr lang="en-US" sz="2300">
                <a:latin typeface="Arial"/>
              </a:rPr>
              <a:t>(Lenin Street) was constructed at the beginning of the XX century in the eclectic style for </a:t>
            </a:r>
            <a:r>
              <a:rPr lang="en-US" sz="2300" err="1">
                <a:latin typeface="Arial"/>
              </a:rPr>
              <a:t>Leontyne</a:t>
            </a:r>
            <a:r>
              <a:rPr lang="en-US" sz="2300">
                <a:latin typeface="Arial"/>
              </a:rPr>
              <a:t> </a:t>
            </a:r>
            <a:r>
              <a:rPr lang="en-US" sz="2300" err="1">
                <a:latin typeface="Arial"/>
              </a:rPr>
              <a:t>Orda</a:t>
            </a:r>
            <a:r>
              <a:rPr lang="en-US" sz="2300">
                <a:latin typeface="Arial"/>
              </a:rPr>
              <a:t> from a well-known </a:t>
            </a:r>
            <a:r>
              <a:rPr lang="en-US" sz="2300" err="1">
                <a:latin typeface="Arial"/>
              </a:rPr>
              <a:t>Polessye</a:t>
            </a:r>
            <a:r>
              <a:rPr lang="en-US" sz="2300">
                <a:latin typeface="Arial"/>
              </a:rPr>
              <a:t> family. The cut off corner of this building is allocated with a bay window and a </a:t>
            </a:r>
            <a:r>
              <a:rPr lang="en-US" sz="2300" err="1">
                <a:latin typeface="Arial"/>
              </a:rPr>
              <a:t>kokoshnik</a:t>
            </a:r>
            <a:r>
              <a:rPr lang="en-US" sz="2300">
                <a:latin typeface="Arial"/>
              </a:rPr>
              <a:t> board, facades are trimmed by an ornamental laying. In 1919 the staff of the </a:t>
            </a:r>
            <a:r>
              <a:rPr lang="en-US" sz="2300" err="1">
                <a:latin typeface="Arial"/>
              </a:rPr>
              <a:t>Polessye</a:t>
            </a:r>
            <a:r>
              <a:rPr lang="en-US" sz="2300">
                <a:latin typeface="Arial"/>
              </a:rPr>
              <a:t> communistic insurgent regiment was placed there. During the Polish period it was the library of the </a:t>
            </a:r>
            <a:r>
              <a:rPr lang="en-US" sz="2300" err="1">
                <a:latin typeface="Arial"/>
              </a:rPr>
              <a:t>Orda</a:t>
            </a:r>
            <a:r>
              <a:rPr lang="en-US" sz="2300">
                <a:latin typeface="Arial"/>
              </a:rPr>
              <a:t>.</a:t>
            </a:r>
            <a:endParaRPr lang="ru-RU"/>
          </a:p>
        </p:txBody>
      </p:sp>
      <p:pic>
        <p:nvPicPr>
          <p:cNvPr id="4" name="Рисунок 3" descr="4.jpg"/>
          <p:cNvPicPr>
            <a:picLocks noChangeAspect="1"/>
          </p:cNvPicPr>
          <p:nvPr/>
        </p:nvPicPr>
        <p:blipFill>
          <a:blip r:embed="rId3"/>
          <a:stretch>
            <a:fillRect/>
          </a:stretch>
        </p:blipFill>
        <p:spPr>
          <a:xfrm>
            <a:off x="1172408" y="4019550"/>
            <a:ext cx="4078327" cy="2618232"/>
          </a:xfrm>
          <a:prstGeom prst="rect">
            <a:avLst/>
          </a:prstGeom>
        </p:spPr>
      </p:pic>
      <p:pic>
        <p:nvPicPr>
          <p:cNvPr id="5" name="Рисунок 4" descr="444.jpg"/>
          <p:cNvPicPr>
            <a:picLocks noChangeAspect="1"/>
          </p:cNvPicPr>
          <p:nvPr/>
        </p:nvPicPr>
        <p:blipFill>
          <a:blip r:embed="rId4"/>
          <a:stretch>
            <a:fillRect/>
          </a:stretch>
        </p:blipFill>
        <p:spPr>
          <a:xfrm>
            <a:off x="7472908" y="4019550"/>
            <a:ext cx="3483552" cy="2613311"/>
          </a:xfrm>
          <a:prstGeom prst="rect">
            <a:avLst/>
          </a:prstGeom>
        </p:spPr>
      </p:pic>
    </p:spTree>
    <p:extLst>
      <p:ext uri="{BB962C8B-B14F-4D97-AF65-F5344CB8AC3E}">
        <p14:creationId xmlns:p14="http://schemas.microsoft.com/office/powerpoint/2010/main" val="4095749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a:latin typeface="Arial"/>
              </a:rPr>
              <a:t>The Sporting Complex «The Wave»</a:t>
            </a:r>
          </a:p>
        </p:txBody>
      </p:sp>
      <p:sp>
        <p:nvSpPr>
          <p:cNvPr id="3" name="Объект 2"/>
          <p:cNvSpPr>
            <a:spLocks noGrp="1"/>
          </p:cNvSpPr>
          <p:nvPr>
            <p:ph idx="1"/>
          </p:nvPr>
        </p:nvSpPr>
        <p:spPr>
          <a:xfrm>
            <a:off x="838200" y="1825625"/>
            <a:ext cx="8320521" cy="4351338"/>
          </a:xfrm>
        </p:spPr>
        <p:txBody>
          <a:bodyPr vert="horz" lIns="91440" tIns="45720" rIns="91440" bIns="45720" rtlCol="0" anchor="t">
            <a:normAutofit/>
          </a:bodyPr>
          <a:lstStyle/>
          <a:p>
            <a:r>
              <a:rPr lang="en-US" sz="2500" b="1">
                <a:latin typeface="Arial"/>
              </a:rPr>
              <a:t>The Sporting Complex «The Wave». </a:t>
            </a:r>
            <a:r>
              <a:rPr lang="en-US" sz="2500">
                <a:latin typeface="Arial"/>
              </a:rPr>
              <a:t>Newly founded young </a:t>
            </a:r>
            <a:r>
              <a:rPr lang="en-US" sz="2500" err="1">
                <a:latin typeface="Arial"/>
              </a:rPr>
              <a:t>Polessye</a:t>
            </a:r>
            <a:r>
              <a:rPr lang="en-US" sz="2500">
                <a:latin typeface="Arial"/>
              </a:rPr>
              <a:t> State University is proud of its universal sporting complex (2006). It is situated on the riverside on border of </a:t>
            </a:r>
            <a:r>
              <a:rPr lang="en-US" sz="2500" err="1">
                <a:latin typeface="Arial"/>
              </a:rPr>
              <a:t>Lestcha</a:t>
            </a:r>
            <a:r>
              <a:rPr lang="en-US" sz="2500">
                <a:latin typeface="Arial"/>
              </a:rPr>
              <a:t> and </a:t>
            </a:r>
            <a:r>
              <a:rPr lang="en-US" sz="2500" err="1">
                <a:latin typeface="Arial"/>
              </a:rPr>
              <a:t>Albrehtovo</a:t>
            </a:r>
            <a:r>
              <a:rPr lang="en-US" sz="2500">
                <a:latin typeface="Arial"/>
              </a:rPr>
              <a:t>. There is a stadium with a soccer field, racecourses, tennis courts, playgrounds, the Ice palace (2008), the swimming pool (2008).</a:t>
            </a:r>
            <a:endParaRPr lang="ru-RU"/>
          </a:p>
        </p:txBody>
      </p:sp>
      <p:pic>
        <p:nvPicPr>
          <p:cNvPr id="5" name="Рисунок 4" descr="3.jpg"/>
          <p:cNvPicPr>
            <a:picLocks noChangeAspect="1"/>
          </p:cNvPicPr>
          <p:nvPr/>
        </p:nvPicPr>
        <p:blipFill>
          <a:blip r:embed="rId3"/>
          <a:stretch>
            <a:fillRect/>
          </a:stretch>
        </p:blipFill>
        <p:spPr>
          <a:xfrm>
            <a:off x="714883" y="4467225"/>
            <a:ext cx="4469967" cy="2271254"/>
          </a:xfrm>
          <a:prstGeom prst="rect">
            <a:avLst/>
          </a:prstGeom>
        </p:spPr>
      </p:pic>
      <p:pic>
        <p:nvPicPr>
          <p:cNvPr id="6" name="Рисунок 5" descr="33.jpg"/>
          <p:cNvPicPr>
            <a:picLocks noChangeAspect="1"/>
          </p:cNvPicPr>
          <p:nvPr/>
        </p:nvPicPr>
        <p:blipFill>
          <a:blip r:embed="rId4"/>
          <a:stretch>
            <a:fillRect/>
          </a:stretch>
        </p:blipFill>
        <p:spPr>
          <a:xfrm>
            <a:off x="9226550" y="1533525"/>
            <a:ext cx="2743200" cy="1886407"/>
          </a:xfrm>
          <a:prstGeom prst="rect">
            <a:avLst/>
          </a:prstGeom>
        </p:spPr>
      </p:pic>
      <p:pic>
        <p:nvPicPr>
          <p:cNvPr id="7" name="Рисунок 6" descr="333.jpg"/>
          <p:cNvPicPr>
            <a:picLocks noChangeAspect="1"/>
          </p:cNvPicPr>
          <p:nvPr/>
        </p:nvPicPr>
        <p:blipFill>
          <a:blip r:embed="rId5"/>
          <a:stretch>
            <a:fillRect/>
          </a:stretch>
        </p:blipFill>
        <p:spPr>
          <a:xfrm>
            <a:off x="5537200" y="4467225"/>
            <a:ext cx="3404054" cy="2270099"/>
          </a:xfrm>
          <a:prstGeom prst="rect">
            <a:avLst/>
          </a:prstGeom>
        </p:spPr>
      </p:pic>
      <p:pic>
        <p:nvPicPr>
          <p:cNvPr id="8" name="Рисунок 7" descr="3333.jpg"/>
          <p:cNvPicPr>
            <a:picLocks noChangeAspect="1"/>
          </p:cNvPicPr>
          <p:nvPr/>
        </p:nvPicPr>
        <p:blipFill>
          <a:blip r:embed="rId6"/>
          <a:stretch>
            <a:fillRect/>
          </a:stretch>
        </p:blipFill>
        <p:spPr>
          <a:xfrm>
            <a:off x="9226753" y="3752850"/>
            <a:ext cx="2743200" cy="1916321"/>
          </a:xfrm>
          <a:prstGeom prst="rect">
            <a:avLst/>
          </a:prstGeom>
        </p:spPr>
      </p:pic>
    </p:spTree>
    <p:extLst>
      <p:ext uri="{BB962C8B-B14F-4D97-AF65-F5344CB8AC3E}">
        <p14:creationId xmlns:p14="http://schemas.microsoft.com/office/powerpoint/2010/main" val="2965752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p:cNvPicPr>
            <a:picLocks noChangeAspect="1"/>
          </p:cNvPicPr>
          <p:nvPr/>
        </p:nvPicPr>
        <p:blipFill>
          <a:blip r:embed="rId3"/>
          <a:stretch>
            <a:fillRect/>
          </a:stretch>
        </p:blipFill>
        <p:spPr>
          <a:xfrm>
            <a:off x="7289800" y="2341563"/>
            <a:ext cx="4845050" cy="377665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Заголовок 1"/>
          <p:cNvSpPr>
            <a:spLocks noGrp="1"/>
          </p:cNvSpPr>
          <p:nvPr>
            <p:ph type="title"/>
          </p:nvPr>
        </p:nvSpPr>
        <p:spPr>
          <a:xfrm>
            <a:off x="838200" y="365125"/>
            <a:ext cx="10515600" cy="1325563"/>
          </a:xfrm>
        </p:spPr>
        <p:txBody>
          <a:bodyPr>
            <a:normAutofit/>
          </a:bodyPr>
          <a:lstStyle/>
          <a:p>
            <a:pPr algn="ctr"/>
            <a:r>
              <a:rPr lang="ru-RU" sz="6000" b="1" err="1"/>
              <a:t>Education</a:t>
            </a:r>
            <a:r>
              <a:rPr lang="ru-RU" sz="6000" b="1"/>
              <a:t> </a:t>
            </a:r>
            <a:r>
              <a:rPr lang="ru-RU" sz="6000" b="1" err="1"/>
              <a:t>in</a:t>
            </a:r>
            <a:r>
              <a:rPr lang="ru-RU" sz="6000" b="1"/>
              <a:t> </a:t>
            </a:r>
            <a:r>
              <a:rPr lang="ru-RU" sz="6000" b="1" err="1"/>
              <a:t>Pinsk</a:t>
            </a:r>
            <a:endParaRPr lang="ru-RU" err="1"/>
          </a:p>
        </p:txBody>
      </p:sp>
      <p:sp>
        <p:nvSpPr>
          <p:cNvPr id="3" name="Объект 2"/>
          <p:cNvSpPr>
            <a:spLocks noGrp="1"/>
          </p:cNvSpPr>
          <p:nvPr>
            <p:ph idx="1"/>
          </p:nvPr>
        </p:nvSpPr>
        <p:spPr>
          <a:xfrm>
            <a:off x="838200" y="2012865"/>
            <a:ext cx="4317322" cy="4164098"/>
          </a:xfrm>
        </p:spPr>
        <p:txBody>
          <a:bodyPr vert="horz" lIns="91440" tIns="45720" rIns="91440" bIns="45720" rtlCol="0" anchor="ctr">
            <a:normAutofit/>
          </a:bodyPr>
          <a:lstStyle/>
          <a:p>
            <a:r>
              <a:rPr lang="ru-RU" sz="2000" dirty="0">
                <a:solidFill>
                  <a:schemeClr val="bg1"/>
                </a:solidFill>
                <a:latin typeface="Calibri"/>
              </a:rPr>
              <a:t>19 </a:t>
            </a:r>
            <a:r>
              <a:rPr lang="ru-RU" sz="2000" dirty="0" err="1">
                <a:solidFill>
                  <a:schemeClr val="bg1"/>
                </a:solidFill>
                <a:latin typeface="Calibri"/>
              </a:rPr>
              <a:t>schools</a:t>
            </a:r>
            <a:r>
              <a:rPr lang="ru-RU" sz="2000" dirty="0">
                <a:solidFill>
                  <a:schemeClr val="bg1"/>
                </a:solidFill>
                <a:latin typeface="Calibri"/>
              </a:rPr>
              <a:t> (3 </a:t>
            </a:r>
            <a:r>
              <a:rPr lang="ru-RU" sz="2000" dirty="0" err="1">
                <a:solidFill>
                  <a:schemeClr val="bg1"/>
                </a:solidFill>
                <a:latin typeface="Calibri"/>
              </a:rPr>
              <a:t>gymnasiums</a:t>
            </a:r>
            <a:r>
              <a:rPr lang="ru-RU" sz="2000" dirty="0">
                <a:solidFill>
                  <a:schemeClr val="bg1"/>
                </a:solidFill>
                <a:latin typeface="Calibri"/>
              </a:rPr>
              <a:t>);</a:t>
            </a:r>
          </a:p>
          <a:p>
            <a:r>
              <a:rPr lang="ru-RU" sz="2000" dirty="0">
                <a:solidFill>
                  <a:schemeClr val="bg1"/>
                </a:solidFill>
                <a:latin typeface="Calibri"/>
              </a:rPr>
              <a:t>7 </a:t>
            </a:r>
            <a:r>
              <a:rPr lang="ru-RU" sz="2000" dirty="0" err="1">
                <a:solidFill>
                  <a:schemeClr val="bg1"/>
                </a:solidFill>
                <a:latin typeface="Calibri"/>
              </a:rPr>
              <a:t>specialized</a:t>
            </a:r>
            <a:r>
              <a:rPr lang="ru-RU" sz="2000" dirty="0">
                <a:solidFill>
                  <a:schemeClr val="bg1"/>
                </a:solidFill>
                <a:latin typeface="Calibri"/>
              </a:rPr>
              <a:t> </a:t>
            </a:r>
            <a:r>
              <a:rPr lang="ru-RU" sz="2000" dirty="0" err="1">
                <a:solidFill>
                  <a:schemeClr val="bg1"/>
                </a:solidFill>
                <a:latin typeface="Calibri"/>
              </a:rPr>
              <a:t>secondary</a:t>
            </a:r>
            <a:r>
              <a:rPr lang="ru-RU" sz="2000" dirty="0">
                <a:solidFill>
                  <a:schemeClr val="bg1"/>
                </a:solidFill>
                <a:latin typeface="Calibri"/>
              </a:rPr>
              <a:t> </a:t>
            </a:r>
            <a:r>
              <a:rPr lang="ru-RU" sz="2000" dirty="0" err="1">
                <a:solidFill>
                  <a:schemeClr val="bg1"/>
                </a:solidFill>
                <a:latin typeface="Calibri"/>
              </a:rPr>
              <a:t>educational</a:t>
            </a:r>
            <a:r>
              <a:rPr lang="ru-RU" sz="2000" dirty="0">
                <a:solidFill>
                  <a:schemeClr val="bg1"/>
                </a:solidFill>
                <a:latin typeface="Calibri"/>
              </a:rPr>
              <a:t> </a:t>
            </a:r>
            <a:r>
              <a:rPr lang="ru-RU" sz="2000" dirty="0" err="1" smtClean="0">
                <a:solidFill>
                  <a:schemeClr val="bg1"/>
                </a:solidFill>
                <a:latin typeface="Calibri"/>
              </a:rPr>
              <a:t>est</a:t>
            </a:r>
            <a:r>
              <a:rPr lang="en-US" sz="2000" dirty="0">
                <a:solidFill>
                  <a:schemeClr val="bg1"/>
                </a:solidFill>
                <a:latin typeface="Calibri"/>
              </a:rPr>
              <a:t>a</a:t>
            </a:r>
            <a:r>
              <a:rPr lang="ru-RU" sz="2000" dirty="0" err="1" smtClean="0">
                <a:solidFill>
                  <a:schemeClr val="bg1"/>
                </a:solidFill>
                <a:latin typeface="Calibri"/>
              </a:rPr>
              <a:t>blishments</a:t>
            </a:r>
            <a:r>
              <a:rPr lang="ru-RU" sz="2000" dirty="0">
                <a:solidFill>
                  <a:schemeClr val="bg1"/>
                </a:solidFill>
                <a:latin typeface="Calibri"/>
              </a:rPr>
              <a:t>;</a:t>
            </a:r>
          </a:p>
          <a:p>
            <a:r>
              <a:rPr lang="ru-RU" sz="2000" dirty="0">
                <a:solidFill>
                  <a:schemeClr val="bg1"/>
                </a:solidFill>
                <a:latin typeface="Calibri"/>
              </a:rPr>
              <a:t>1 </a:t>
            </a:r>
            <a:r>
              <a:rPr lang="ru-RU" sz="2000" dirty="0" err="1">
                <a:solidFill>
                  <a:schemeClr val="bg1"/>
                </a:solidFill>
                <a:latin typeface="Calibri"/>
              </a:rPr>
              <a:t>university</a:t>
            </a:r>
            <a:r>
              <a:rPr lang="ru-RU" sz="2000" dirty="0">
                <a:solidFill>
                  <a:schemeClr val="bg1"/>
                </a:solidFill>
                <a:latin typeface="Calibri"/>
              </a:rPr>
              <a:t> (</a:t>
            </a:r>
            <a:r>
              <a:rPr lang="ru-RU" sz="2000" dirty="0" err="1">
                <a:solidFill>
                  <a:schemeClr val="bg1"/>
                </a:solidFill>
                <a:latin typeface="Calibri"/>
              </a:rPr>
              <a:t>Polesski</a:t>
            </a:r>
            <a:r>
              <a:rPr lang="ru-RU" sz="2000" dirty="0">
                <a:solidFill>
                  <a:schemeClr val="bg1"/>
                </a:solidFill>
                <a:latin typeface="Calibri"/>
              </a:rPr>
              <a:t> </a:t>
            </a:r>
            <a:r>
              <a:rPr lang="ru-RU" sz="2000" dirty="0" err="1">
                <a:solidFill>
                  <a:schemeClr val="bg1"/>
                </a:solidFill>
                <a:latin typeface="Calibri"/>
              </a:rPr>
              <a:t>State</a:t>
            </a:r>
            <a:r>
              <a:rPr lang="ru-RU" sz="2000" dirty="0">
                <a:solidFill>
                  <a:schemeClr val="bg1"/>
                </a:solidFill>
                <a:latin typeface="Calibri"/>
              </a:rPr>
              <a:t> </a:t>
            </a:r>
            <a:r>
              <a:rPr lang="ru-RU" sz="2000" dirty="0" err="1">
                <a:solidFill>
                  <a:schemeClr val="bg1"/>
                </a:solidFill>
                <a:latin typeface="Calibri"/>
              </a:rPr>
              <a:t>University</a:t>
            </a:r>
            <a:r>
              <a:rPr lang="ru-RU" sz="2000" dirty="0">
                <a:solidFill>
                  <a:schemeClr val="bg1"/>
                </a:solidFill>
                <a:latin typeface="Calibri"/>
              </a:rPr>
              <a:t>).</a:t>
            </a:r>
            <a:br>
              <a:rPr lang="ru-RU" sz="2000" dirty="0">
                <a:solidFill>
                  <a:schemeClr val="bg1"/>
                </a:solidFill>
                <a:latin typeface="Calibri"/>
              </a:rPr>
            </a:br>
            <a:endParaRPr lang="ru-RU" sz="2000" dirty="0">
              <a:solidFill>
                <a:schemeClr val="bg1"/>
              </a:solidFill>
              <a:latin typeface="Calibri"/>
            </a:endParaRPr>
          </a:p>
          <a:p>
            <a:endParaRPr lang="ru-RU" sz="2000" dirty="0">
              <a:solidFill>
                <a:schemeClr val="bg1"/>
              </a:solidFill>
              <a:latin typeface="Calibri"/>
            </a:endParaRPr>
          </a:p>
          <a:p>
            <a:endParaRPr lang="ru-RU" sz="2000" dirty="0">
              <a:solidFill>
                <a:schemeClr val="bg1"/>
              </a:solidFill>
              <a:latin typeface="Calibri"/>
            </a:endParaRPr>
          </a:p>
        </p:txBody>
      </p:sp>
    </p:spTree>
    <p:extLst>
      <p:ext uri="{BB962C8B-B14F-4D97-AF65-F5344CB8AC3E}">
        <p14:creationId xmlns:p14="http://schemas.microsoft.com/office/powerpoint/2010/main" val="2436333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095999" y="546184"/>
            <a:ext cx="5607463" cy="5628660"/>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noFill/>
          <a:ln/>
        </p:spPr>
        <p:style>
          <a:lnRef idx="2">
            <a:schemeClr val="accent6"/>
          </a:lnRef>
          <a:fillRef idx="1">
            <a:schemeClr val="lt1"/>
          </a:fillRef>
          <a:effectRef idx="0">
            <a:schemeClr val="accent6"/>
          </a:effectRef>
          <a:fontRef idx="minor">
            <a:schemeClr val="dk1"/>
          </a:fontRef>
        </p:style>
      </p:sp>
      <p:pic>
        <p:nvPicPr>
          <p:cNvPr id="16" name="Объект 13"/>
          <p:cNvPicPr>
            <a:picLocks noChangeAspect="1"/>
          </p:cNvPicPr>
          <p:nvPr/>
        </p:nvPicPr>
        <p:blipFill rotWithShape="1">
          <a:blip r:embed="rId3"/>
          <a:srcRect t="17859" b="7141"/>
          <a:stretch/>
        </p:blipFill>
        <p:spPr>
          <a:xfrm>
            <a:off x="20" y="10"/>
            <a:ext cx="12191980" cy="6857989"/>
          </a:xfrm>
          <a:prstGeom prst="rect">
            <a:avLst/>
          </a:prstGeom>
        </p:spPr>
      </p:pic>
      <p:sp>
        <p:nvSpPr>
          <p:cNvPr id="2" name="Заголовок 1"/>
          <p:cNvSpPr>
            <a:spLocks noGrp="1"/>
          </p:cNvSpPr>
          <p:nvPr>
            <p:ph type="title"/>
          </p:nvPr>
        </p:nvSpPr>
        <p:spPr>
          <a:xfrm>
            <a:off x="0" y="10"/>
            <a:ext cx="4970430" cy="1144695"/>
          </a:xfrm>
        </p:spPr>
        <p:txBody>
          <a:bodyPr>
            <a:normAutofit/>
          </a:bodyPr>
          <a:lstStyle/>
          <a:p>
            <a:pPr algn="ctr"/>
            <a:r>
              <a:rPr lang="ru-RU" sz="6000" b="1" dirty="0" err="1">
                <a:solidFill>
                  <a:srgbClr val="00B050"/>
                </a:solidFill>
              </a:rPr>
              <a:t>Our</a:t>
            </a:r>
            <a:r>
              <a:rPr lang="ru-RU" sz="6000" b="1" dirty="0">
                <a:solidFill>
                  <a:srgbClr val="00B050"/>
                </a:solidFill>
              </a:rPr>
              <a:t> </a:t>
            </a:r>
            <a:r>
              <a:rPr lang="ru-RU" sz="6000" b="1" dirty="0" err="1">
                <a:solidFill>
                  <a:srgbClr val="00B050"/>
                </a:solidFill>
              </a:rPr>
              <a:t>school</a:t>
            </a:r>
            <a:endParaRPr lang="ru-RU" sz="6000" b="1" dirty="0">
              <a:solidFill>
                <a:srgbClr val="00B050"/>
              </a:solidFill>
            </a:endParaRPr>
          </a:p>
        </p:txBody>
      </p:sp>
      <p:sp>
        <p:nvSpPr>
          <p:cNvPr id="18" name="Content Placeholder 17"/>
          <p:cNvSpPr>
            <a:spLocks noGrp="1"/>
          </p:cNvSpPr>
          <p:nvPr>
            <p:ph idx="1"/>
          </p:nvPr>
        </p:nvSpPr>
        <p:spPr>
          <a:xfrm>
            <a:off x="720025" y="1136793"/>
            <a:ext cx="3528082" cy="732207"/>
          </a:xfrm>
        </p:spPr>
        <p:txBody>
          <a:bodyPr vert="horz" lIns="91440" tIns="45720" rIns="91440" bIns="45720" rtlCol="0" anchor="t">
            <a:normAutofit/>
          </a:bodyPr>
          <a:lstStyle/>
          <a:p>
            <a:pPr marL="0" indent="0">
              <a:buNone/>
            </a:pPr>
            <a:r>
              <a:rPr lang="en-US" sz="4000">
                <a:solidFill>
                  <a:srgbClr val="FFFFFF"/>
                </a:solidFill>
              </a:rPr>
              <a:t>Gymnasium #1</a:t>
            </a:r>
            <a:r>
              <a:rPr lang="en-US" sz="2000">
                <a:solidFill>
                  <a:srgbClr val="FFFFFF"/>
                </a:solidFill>
              </a:rPr>
              <a:t> </a:t>
            </a:r>
          </a:p>
        </p:txBody>
      </p:sp>
    </p:spTree>
    <p:extLst>
      <p:ext uri="{BB962C8B-B14F-4D97-AF65-F5344CB8AC3E}">
        <p14:creationId xmlns:p14="http://schemas.microsoft.com/office/powerpoint/2010/main" val="323547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6"/>
            <a:ext cx="4332307" cy="589674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Объект 3"/>
          <p:cNvPicPr>
            <a:picLocks noChangeAspect="1"/>
          </p:cNvPicPr>
          <p:nvPr/>
        </p:nvPicPr>
        <p:blipFill rotWithShape="1">
          <a:blip r:embed="rId3"/>
          <a:srcRect t="44380" r="-2" b="776"/>
          <a:stretch/>
        </p:blipFill>
        <p:spPr>
          <a:xfrm>
            <a:off x="20" y="10"/>
            <a:ext cx="12191980" cy="6857990"/>
          </a:xfrm>
          <a:prstGeom prst="rect">
            <a:avLst/>
          </a:prstGeom>
        </p:spPr>
      </p:pic>
      <p:sp>
        <p:nvSpPr>
          <p:cNvPr id="2" name="Заголовок 1"/>
          <p:cNvSpPr>
            <a:spLocks noGrp="1"/>
          </p:cNvSpPr>
          <p:nvPr>
            <p:ph type="title"/>
          </p:nvPr>
        </p:nvSpPr>
        <p:spPr>
          <a:xfrm>
            <a:off x="7707313" y="320675"/>
            <a:ext cx="4401414" cy="1933575"/>
          </a:xfrm>
        </p:spPr>
        <p:txBody>
          <a:bodyPr>
            <a:normAutofit/>
          </a:bodyPr>
          <a:lstStyle/>
          <a:p>
            <a:r>
              <a:rPr lang="ru-RU" sz="6600" err="1"/>
              <a:t>Factories</a:t>
            </a:r>
            <a:r>
              <a:rPr lang="ru-RU" sz="6600"/>
              <a:t> </a:t>
            </a:r>
            <a:r>
              <a:rPr lang="ru-RU" sz="6600" err="1"/>
              <a:t>in</a:t>
            </a:r>
            <a:r>
              <a:rPr lang="ru-RU" sz="6600"/>
              <a:t> </a:t>
            </a:r>
            <a:r>
              <a:rPr lang="ru-RU" sz="6600" err="1"/>
              <a:t>Pinsk</a:t>
            </a:r>
          </a:p>
        </p:txBody>
      </p:sp>
    </p:spTree>
    <p:extLst>
      <p:ext uri="{BB962C8B-B14F-4D97-AF65-F5344CB8AC3E}">
        <p14:creationId xmlns:p14="http://schemas.microsoft.com/office/powerpoint/2010/main" val="1404159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a:latin typeface="Arial"/>
              </a:rPr>
              <a:t>Match and wood-working factory </a:t>
            </a:r>
            <a:r>
              <a:rPr lang="en-US" b="1" err="1">
                <a:latin typeface="Arial"/>
              </a:rPr>
              <a:t>Pinskdrev</a:t>
            </a:r>
          </a:p>
        </p:txBody>
      </p:sp>
      <p:sp>
        <p:nvSpPr>
          <p:cNvPr id="3" name="Объект 2"/>
          <p:cNvSpPr>
            <a:spLocks noGrp="1"/>
          </p:cNvSpPr>
          <p:nvPr>
            <p:ph idx="1"/>
          </p:nvPr>
        </p:nvSpPr>
        <p:spPr>
          <a:xfrm>
            <a:off x="333612" y="1771650"/>
            <a:ext cx="11776075" cy="4624388"/>
          </a:xfrm>
        </p:spPr>
        <p:txBody>
          <a:bodyPr vert="horz" lIns="91440" tIns="45720" rIns="91440" bIns="45720" rtlCol="0" anchor="t">
            <a:normAutofit/>
          </a:bodyPr>
          <a:lstStyle/>
          <a:p>
            <a:pPr marL="0" indent="0">
              <a:buNone/>
            </a:pPr>
            <a:r>
              <a:rPr lang="en-US" sz="2500" b="1">
                <a:latin typeface="Arial"/>
              </a:rPr>
              <a:t>Match factory</a:t>
            </a:r>
            <a:r>
              <a:rPr lang="en-US" sz="2500">
                <a:latin typeface="Arial"/>
              </a:rPr>
              <a:t> (</a:t>
            </a:r>
            <a:r>
              <a:rPr lang="en-US" sz="2500" err="1">
                <a:latin typeface="Arial"/>
              </a:rPr>
              <a:t>Brestskaya</a:t>
            </a:r>
            <a:r>
              <a:rPr lang="en-US" sz="2500">
                <a:latin typeface="Arial"/>
              </a:rPr>
              <a:t> Street) is one of the oldest enterprises of Pinsk (1882). It can obviously be considered the museum-enterprise. The architecture of factory building is very interesting. It is a sample of an industrial construction of the end of the XIX – the beginning of the XX centuries.</a:t>
            </a:r>
            <a:endParaRPr lang="en-US" sz="2500">
              <a:solidFill>
                <a:srgbClr val="000000"/>
              </a:solidFill>
              <a:latin typeface="Arial"/>
            </a:endParaRPr>
          </a:p>
        </p:txBody>
      </p:sp>
      <p:pic>
        <p:nvPicPr>
          <p:cNvPr id="4" name="Рисунок 3" descr="2.jpg"/>
          <p:cNvPicPr>
            <a:picLocks noChangeAspect="1"/>
          </p:cNvPicPr>
          <p:nvPr/>
        </p:nvPicPr>
        <p:blipFill>
          <a:blip r:embed="rId3"/>
          <a:stretch>
            <a:fillRect/>
          </a:stretch>
        </p:blipFill>
        <p:spPr>
          <a:xfrm>
            <a:off x="6906925" y="3329510"/>
            <a:ext cx="4145250" cy="3114153"/>
          </a:xfrm>
          <a:prstGeom prst="rect">
            <a:avLst/>
          </a:prstGeom>
        </p:spPr>
      </p:pic>
      <p:pic>
        <p:nvPicPr>
          <p:cNvPr id="5" name="Рисунок 4" descr="2222.jpg"/>
          <p:cNvPicPr>
            <a:picLocks noChangeAspect="1"/>
          </p:cNvPicPr>
          <p:nvPr/>
        </p:nvPicPr>
        <p:blipFill>
          <a:blip r:embed="rId4"/>
          <a:stretch>
            <a:fillRect/>
          </a:stretch>
        </p:blipFill>
        <p:spPr>
          <a:xfrm>
            <a:off x="762000" y="3341958"/>
            <a:ext cx="5012603" cy="3103292"/>
          </a:xfrm>
          <a:prstGeom prst="rect">
            <a:avLst/>
          </a:prstGeom>
        </p:spPr>
      </p:pic>
    </p:spTree>
    <p:extLst>
      <p:ext uri="{BB962C8B-B14F-4D97-AF65-F5344CB8AC3E}">
        <p14:creationId xmlns:p14="http://schemas.microsoft.com/office/powerpoint/2010/main" val="641349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Объект 3"/>
          <p:cNvPicPr>
            <a:picLocks noChangeAspect="1"/>
          </p:cNvPicPr>
          <p:nvPr/>
        </p:nvPicPr>
        <p:blipFill rotWithShape="1">
          <a:blip r:embed="rId3"/>
          <a:srcRect t="16202" b="8548"/>
          <a:stretch/>
        </p:blipFill>
        <p:spPr>
          <a:xfrm>
            <a:off x="20" y="10"/>
            <a:ext cx="12191980" cy="6857990"/>
          </a:xfrm>
          <a:prstGeom prst="rect">
            <a:avLst/>
          </a:prstGeom>
        </p:spPr>
      </p:pic>
      <p:sp>
        <p:nvSpPr>
          <p:cNvPr id="2" name="Заголовок 1"/>
          <p:cNvSpPr>
            <a:spLocks noGrp="1"/>
          </p:cNvSpPr>
          <p:nvPr>
            <p:ph type="title"/>
          </p:nvPr>
        </p:nvSpPr>
        <p:spPr>
          <a:xfrm>
            <a:off x="3457874" y="10"/>
            <a:ext cx="5764629" cy="2527300"/>
          </a:xfrm>
        </p:spPr>
        <p:txBody>
          <a:bodyPr>
            <a:normAutofit fontScale="90000"/>
          </a:bodyPr>
          <a:lstStyle/>
          <a:p>
            <a:pPr algn="ctr"/>
            <a:r>
              <a:rPr lang="en-US" sz="6600" b="1">
                <a:latin typeface="Arial"/>
              </a:rPr>
              <a:t>Knitted factory "</a:t>
            </a:r>
            <a:r>
              <a:rPr lang="en-US" sz="6600" b="1" err="1">
                <a:latin typeface="Arial"/>
              </a:rPr>
              <a:t>Polesye</a:t>
            </a:r>
            <a:r>
              <a:rPr lang="en-US" sz="6600" b="1">
                <a:latin typeface="Arial"/>
              </a:rPr>
              <a:t>"</a:t>
            </a:r>
          </a:p>
        </p:txBody>
      </p:sp>
      <p:pic>
        <p:nvPicPr>
          <p:cNvPr id="4" name="Объект 3"/>
          <p:cNvPicPr>
            <a:picLocks noGrp="1" noChangeAspect="1"/>
          </p:cNvPicPr>
          <p:nvPr>
            <p:ph idx="1"/>
          </p:nvPr>
        </p:nvPicPr>
        <p:blipFill>
          <a:blip r:embed="rId4"/>
          <a:stretch>
            <a:fillRect/>
          </a:stretch>
        </p:blipFill>
        <p:spPr>
          <a:xfrm>
            <a:off x="7515874" y="5589194"/>
            <a:ext cx="4452937" cy="1273317"/>
          </a:xfrm>
        </p:spPr>
      </p:pic>
      <p:sp>
        <p:nvSpPr>
          <p:cNvPr id="5" name="TextBox 4" descr="drj"/>
          <p:cNvSpPr txBox="1"/>
          <p:nvPr/>
        </p:nvSpPr>
        <p:spPr>
          <a:xfrm>
            <a:off x="3262" y="2525713"/>
            <a:ext cx="11726776" cy="584775"/>
          </a:xfrm>
          <a:prstGeom prst="rect">
            <a:avLst/>
          </a:prstGeom>
        </p:spPr>
        <p:txBody>
          <a:bodyPr rtlCol="0">
            <a:spAutoFit/>
          </a:bodyPr>
          <a:lstStyle/>
          <a:p>
            <a:pPr algn="ctr"/>
            <a:endParaRPr lang="ru-RU" sz="3200" dirty="0">
              <a:solidFill>
                <a:srgbClr val="FF0000"/>
              </a:solidFill>
            </a:endParaRPr>
          </a:p>
        </p:txBody>
      </p:sp>
    </p:spTree>
    <p:extLst>
      <p:ext uri="{BB962C8B-B14F-4D97-AF65-F5344CB8AC3E}">
        <p14:creationId xmlns:p14="http://schemas.microsoft.com/office/powerpoint/2010/main" val="4244706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88473" y="241825"/>
            <a:ext cx="6976602" cy="3046988"/>
          </a:xfrm>
          <a:prstGeom prst="rect">
            <a:avLst/>
          </a:prstGeom>
        </p:spPr>
        <p:txBody>
          <a:bodyPr wrap="square" anchor="t">
            <a:spAutoFit/>
          </a:bodyPr>
          <a:lstStyle/>
          <a:p>
            <a:pPr marL="285750" indent="-285750">
              <a:buFont typeface="Arial" panose="020B0604020202020204" pitchFamily="34" charset="0"/>
              <a:buChar char="•"/>
            </a:pPr>
            <a:r>
              <a:rPr lang="en-US" sz="2400" dirty="0"/>
              <a:t>Pinsk is located in the Brest region</a:t>
            </a:r>
            <a:endParaRPr lang="ru-RU" sz="2400" dirty="0"/>
          </a:p>
          <a:p>
            <a:pPr marL="285750" indent="-285750">
              <a:buFont typeface="Arial" panose="020B0604020202020204" pitchFamily="34" charset="0"/>
              <a:buChar char="•"/>
            </a:pPr>
            <a:r>
              <a:rPr lang="ru-RU" sz="2400" dirty="0" err="1"/>
              <a:t>The</a:t>
            </a:r>
            <a:r>
              <a:rPr lang="ru-RU" sz="2400" dirty="0"/>
              <a:t> </a:t>
            </a:r>
            <a:r>
              <a:rPr lang="ru-RU" sz="2400" dirty="0" err="1"/>
              <a:t>population</a:t>
            </a:r>
            <a:r>
              <a:rPr lang="ru-RU" sz="2400" dirty="0"/>
              <a:t> </a:t>
            </a:r>
            <a:r>
              <a:rPr lang="en-US" sz="2400" dirty="0"/>
              <a:t>is near 140 thousand</a:t>
            </a:r>
            <a:r>
              <a:rPr lang="ru-RU" sz="2400" dirty="0"/>
              <a:t> </a:t>
            </a:r>
            <a:r>
              <a:rPr lang="ru-RU" sz="2400" dirty="0" err="1"/>
              <a:t>people</a:t>
            </a:r>
            <a:endParaRPr lang="ru-RU" sz="2400" dirty="0"/>
          </a:p>
          <a:p>
            <a:pPr marL="285750" indent="-285750">
              <a:buFont typeface="Arial" panose="020B0604020202020204" pitchFamily="34" charset="0"/>
              <a:buChar char="•"/>
            </a:pPr>
            <a:r>
              <a:rPr lang="en-US" sz="2400" dirty="0"/>
              <a:t>The area of Pinsk - 50 thousand square km</a:t>
            </a:r>
          </a:p>
          <a:p>
            <a:pPr marL="285750" indent="-285750">
              <a:buFont typeface="Arial" panose="020B0604020202020204" pitchFamily="34" charset="0"/>
              <a:buChar char="•"/>
            </a:pPr>
            <a:r>
              <a:rPr lang="en-US" sz="2400" dirty="0"/>
              <a:t>It is one of the historical and cultural centers of </a:t>
            </a:r>
            <a:r>
              <a:rPr lang="en-US" sz="2400" dirty="0" err="1"/>
              <a:t>Polessye</a:t>
            </a:r>
            <a:r>
              <a:rPr lang="ru-RU" sz="2400" dirty="0"/>
              <a:t> </a:t>
            </a:r>
            <a:r>
              <a:rPr lang="en-US" sz="2400" dirty="0"/>
              <a:t>(“Pinsk - the capital of </a:t>
            </a:r>
            <a:r>
              <a:rPr lang="en-US" sz="2400" dirty="0" err="1"/>
              <a:t>Polessye</a:t>
            </a:r>
            <a:r>
              <a:rPr lang="en-US" sz="2400" dirty="0"/>
              <a:t>”)</a:t>
            </a:r>
            <a:endParaRPr lang="ru-RU"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3046" y="-1"/>
            <a:ext cx="3513937" cy="3096657"/>
          </a:xfrm>
          <a:prstGeom prst="rect">
            <a:avLst/>
          </a:prstGeom>
        </p:spPr>
      </p:pic>
      <p:pic>
        <p:nvPicPr>
          <p:cNvPr id="8" name="Рисунок 7"/>
          <p:cNvPicPr>
            <a:picLocks noChangeAspect="1"/>
          </p:cNvPicPr>
          <p:nvPr/>
        </p:nvPicPr>
        <p:blipFill rotWithShape="1">
          <a:blip r:embed="rId3"/>
          <a:srcRect l="19931" t="18796" r="18707" b="16464"/>
          <a:stretch/>
        </p:blipFill>
        <p:spPr>
          <a:xfrm>
            <a:off x="0" y="3096656"/>
            <a:ext cx="6341172" cy="3761344"/>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017" y="3096657"/>
            <a:ext cx="6125966" cy="3761343"/>
          </a:xfrm>
          <a:prstGeom prst="rect">
            <a:avLst/>
          </a:prstGeom>
        </p:spPr>
      </p:pic>
    </p:spTree>
    <p:extLst>
      <p:ext uri="{BB962C8B-B14F-4D97-AF65-F5344CB8AC3E}">
        <p14:creationId xmlns:p14="http://schemas.microsoft.com/office/powerpoint/2010/main" val="332386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9836" y="-98899"/>
            <a:ext cx="10515600" cy="1325563"/>
          </a:xfrm>
        </p:spPr>
        <p:txBody>
          <a:bodyPr>
            <a:normAutofit/>
          </a:bodyPr>
          <a:lstStyle/>
          <a:p>
            <a:pPr algn="ctr"/>
            <a:r>
              <a:rPr lang="en-US" sz="5400" dirty="0"/>
              <a:t>Agriculture</a:t>
            </a:r>
            <a:endParaRPr lang="ru-RU" sz="5400" dirty="0"/>
          </a:p>
        </p:txBody>
      </p:sp>
      <p:sp>
        <p:nvSpPr>
          <p:cNvPr id="3" name="Объект 2"/>
          <p:cNvSpPr>
            <a:spLocks noGrp="1"/>
          </p:cNvSpPr>
          <p:nvPr>
            <p:ph idx="1"/>
          </p:nvPr>
        </p:nvSpPr>
        <p:spPr>
          <a:xfrm>
            <a:off x="619836" y="842987"/>
            <a:ext cx="10515600" cy="4351338"/>
          </a:xfrm>
        </p:spPr>
        <p:txBody>
          <a:bodyPr>
            <a:normAutofit/>
          </a:bodyPr>
          <a:lstStyle/>
          <a:p>
            <a:pPr marL="0" indent="0">
              <a:buNone/>
            </a:pPr>
            <a:r>
              <a:rPr lang="en-US" sz="2000" dirty="0"/>
              <a:t>Agriculture specializes in meat and dairy farming, the production of grain and sugar beets, forage crops, potatoes, flax, vegetables. Food processing industry (pastries, jelly, wine and liquors products, wine and soft drinks, starch), metal-working, cooperative, garment industry, forestry (lumber, wood), production and trade company "</a:t>
            </a:r>
            <a:r>
              <a:rPr lang="en-US" sz="2000" dirty="0" err="1"/>
              <a:t>Medtech</a:t>
            </a:r>
            <a:r>
              <a:rPr lang="en-US" sz="2000" dirty="0"/>
              <a:t>"</a:t>
            </a:r>
            <a:endParaRPr lang="ru-RU" sz="2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43" y="2537966"/>
            <a:ext cx="5620248" cy="3697759"/>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590" y="2392993"/>
            <a:ext cx="4002846" cy="3842732"/>
          </a:xfrm>
          <a:prstGeom prst="rect">
            <a:avLst/>
          </a:prstGeom>
        </p:spPr>
      </p:pic>
    </p:spTree>
    <p:extLst>
      <p:ext uri="{BB962C8B-B14F-4D97-AF65-F5344CB8AC3E}">
        <p14:creationId xmlns:p14="http://schemas.microsoft.com/office/powerpoint/2010/main" val="12378062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Объект 3"/>
          <p:cNvPicPr>
            <a:picLocks noChangeAspect="1"/>
          </p:cNvPicPr>
          <p:nvPr/>
        </p:nvPicPr>
        <p:blipFill>
          <a:blip r:embed="rId3"/>
          <a:stretch>
            <a:fillRect/>
          </a:stretch>
        </p:blipFill>
        <p:spPr>
          <a:xfrm>
            <a:off x="7563721" y="2671670"/>
            <a:ext cx="4296585" cy="284648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Заголовок 1"/>
          <p:cNvSpPr>
            <a:spLocks noGrp="1"/>
          </p:cNvSpPr>
          <p:nvPr>
            <p:ph type="title"/>
          </p:nvPr>
        </p:nvSpPr>
        <p:spPr>
          <a:xfrm>
            <a:off x="838200" y="365125"/>
            <a:ext cx="10515600" cy="1325563"/>
          </a:xfrm>
        </p:spPr>
        <p:txBody>
          <a:bodyPr>
            <a:noAutofit/>
          </a:bodyPr>
          <a:lstStyle/>
          <a:p>
            <a:pPr algn="ctr"/>
            <a:r>
              <a:rPr lang="ru-RU" sz="6600" b="1" err="1"/>
              <a:t>Sports</a:t>
            </a:r>
          </a:p>
        </p:txBody>
      </p:sp>
      <p:sp>
        <p:nvSpPr>
          <p:cNvPr id="8" name="Content Placeholder 7"/>
          <p:cNvSpPr>
            <a:spLocks noGrp="1"/>
          </p:cNvSpPr>
          <p:nvPr>
            <p:ph idx="1"/>
          </p:nvPr>
        </p:nvSpPr>
        <p:spPr>
          <a:xfrm>
            <a:off x="838200" y="2012865"/>
            <a:ext cx="4317322" cy="4164098"/>
          </a:xfrm>
        </p:spPr>
        <p:txBody>
          <a:bodyPr anchor="ctr">
            <a:normAutofit/>
          </a:bodyPr>
          <a:lstStyle/>
          <a:p>
            <a:pPr marL="0" indent="0">
              <a:buNone/>
            </a:pPr>
            <a:r>
              <a:rPr lang="en-US" sz="2000">
                <a:solidFill>
                  <a:schemeClr val="bg1"/>
                </a:solidFill>
              </a:rPr>
              <a:t>We have professional football team "The Wave" and professional </a:t>
            </a:r>
            <a:r>
              <a:rPr lang="en-US" sz="2000" err="1">
                <a:solidFill>
                  <a:schemeClr val="bg1"/>
                </a:solidFill>
              </a:rPr>
              <a:t>motoball</a:t>
            </a:r>
            <a:r>
              <a:rPr lang="en-US" sz="2000">
                <a:solidFill>
                  <a:schemeClr val="bg1"/>
                </a:solidFill>
              </a:rPr>
              <a:t> team. Also there are youth sports school where children are </a:t>
            </a:r>
            <a:r>
              <a:rPr lang="en-US" sz="2000" err="1">
                <a:solidFill>
                  <a:schemeClr val="bg1"/>
                </a:solidFill>
              </a:rPr>
              <a:t>tought</a:t>
            </a:r>
            <a:r>
              <a:rPr lang="en-US" sz="2000">
                <a:solidFill>
                  <a:schemeClr val="bg1"/>
                </a:solidFill>
              </a:rPr>
              <a:t> such sports as tennis, chess, swimming, basketball and </a:t>
            </a:r>
            <a:r>
              <a:rPr lang="en-US" sz="2000" err="1">
                <a:solidFill>
                  <a:schemeClr val="bg1"/>
                </a:solidFill>
              </a:rPr>
              <a:t>valeyball</a:t>
            </a:r>
            <a:r>
              <a:rPr lang="en-US" sz="2000">
                <a:solidFill>
                  <a:schemeClr val="bg1"/>
                </a:solidFill>
              </a:rPr>
              <a:t>.</a:t>
            </a:r>
            <a:endParaRPr lang="en-US" sz="2000">
              <a:solidFill>
                <a:srgbClr val="FFFFFF"/>
              </a:solidFill>
              <a:latin typeface="Calibri"/>
            </a:endParaRPr>
          </a:p>
          <a:p>
            <a:pPr marL="0" indent="0">
              <a:buNone/>
            </a:pPr>
            <a:endParaRPr lang="en-US" sz="2000">
              <a:solidFill>
                <a:schemeClr val="bg1"/>
              </a:solidFill>
            </a:endParaRPr>
          </a:p>
        </p:txBody>
      </p:sp>
    </p:spTree>
    <p:extLst>
      <p:ext uri="{BB962C8B-B14F-4D97-AF65-F5344CB8AC3E}">
        <p14:creationId xmlns:p14="http://schemas.microsoft.com/office/powerpoint/2010/main" val="8379118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97257" y="0"/>
            <a:ext cx="10515600" cy="1325563"/>
          </a:xfrm>
        </p:spPr>
        <p:txBody>
          <a:bodyPr>
            <a:noAutofit/>
          </a:bodyPr>
          <a:lstStyle/>
          <a:p>
            <a:pPr algn="ctr"/>
            <a:r>
              <a:rPr lang="ru-RU" sz="9600" b="1" dirty="0" err="1">
                <a:solidFill>
                  <a:srgbClr val="0070C0"/>
                </a:solidFill>
                <a:latin typeface="Gabriola" panose="04040605051002020D02" pitchFamily="82" charset="0"/>
              </a:rPr>
              <a:t>Famous</a:t>
            </a:r>
            <a:r>
              <a:rPr lang="ru-RU" sz="9600" b="1" dirty="0">
                <a:solidFill>
                  <a:srgbClr val="0070C0"/>
                </a:solidFill>
                <a:latin typeface="Gabriola" panose="04040605051002020D02" pitchFamily="82" charset="0"/>
              </a:rPr>
              <a:t> </a:t>
            </a:r>
            <a:r>
              <a:rPr lang="ru-RU" sz="9600" b="1" dirty="0" err="1">
                <a:solidFill>
                  <a:srgbClr val="0070C0"/>
                </a:solidFill>
                <a:latin typeface="Gabriola" panose="04040605051002020D02" pitchFamily="82" charset="0"/>
              </a:rPr>
              <a:t>people</a:t>
            </a:r>
            <a:endParaRPr lang="ru-RU" sz="9600" b="1" dirty="0">
              <a:solidFill>
                <a:srgbClr val="0070C0"/>
              </a:solidFill>
              <a:latin typeface="Gabriola" panose="04040605051002020D02" pitchFamily="82" charset="0"/>
            </a:endParaRPr>
          </a:p>
        </p:txBody>
      </p:sp>
      <p:sp>
        <p:nvSpPr>
          <p:cNvPr id="5" name="Прямоугольник 4"/>
          <p:cNvSpPr/>
          <p:nvPr/>
        </p:nvSpPr>
        <p:spPr>
          <a:xfrm>
            <a:off x="446965" y="2365067"/>
            <a:ext cx="5298742" cy="3108543"/>
          </a:xfrm>
          <a:prstGeom prst="rect">
            <a:avLst/>
          </a:prstGeom>
        </p:spPr>
        <p:txBody>
          <a:bodyPr wrap="square" anchor="t">
            <a:spAutoFit/>
          </a:bodyPr>
          <a:lstStyle/>
          <a:p>
            <a:pPr lvl="0" eaLnBrk="0" fontAlgn="base" hangingPunct="0">
              <a:spcBef>
                <a:spcPct val="0"/>
              </a:spcBef>
              <a:spcAft>
                <a:spcPct val="0"/>
              </a:spcAft>
            </a:pPr>
            <a:r>
              <a:rPr lang="ru-RU" sz="2800" dirty="0" err="1" smtClean="0">
                <a:solidFill>
                  <a:srgbClr val="002060"/>
                </a:solidFill>
                <a:latin typeface="Gabriola" panose="04040605051002020D02" pitchFamily="82" charset="0"/>
              </a:rPr>
              <a:t>The</a:t>
            </a:r>
            <a:r>
              <a:rPr lang="ru-RU" sz="2800" dirty="0" smtClean="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first</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president</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of</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Israel</a:t>
            </a:r>
            <a:r>
              <a:rPr lang="ru-RU" sz="2800" dirty="0">
                <a:solidFill>
                  <a:srgbClr val="002060"/>
                </a:solidFill>
                <a:latin typeface="Gabriola" panose="04040605051002020D02" pitchFamily="82" charset="0"/>
              </a:rPr>
              <a:t>, </a:t>
            </a:r>
            <a:r>
              <a:rPr lang="ru-RU" sz="2800" i="1" u="sng" dirty="0" err="1">
                <a:solidFill>
                  <a:srgbClr val="002060"/>
                </a:solidFill>
                <a:latin typeface="Gabriola" panose="04040605051002020D02" pitchFamily="82" charset="0"/>
              </a:rPr>
              <a:t>Chaim</a:t>
            </a:r>
            <a:r>
              <a:rPr lang="ru-RU" sz="2800" i="1" u="sng" dirty="0">
                <a:solidFill>
                  <a:srgbClr val="002060"/>
                </a:solidFill>
                <a:latin typeface="Gabriola" panose="04040605051002020D02" pitchFamily="82" charset="0"/>
              </a:rPr>
              <a:t> </a:t>
            </a:r>
            <a:r>
              <a:rPr lang="ru-RU" sz="2800" i="1" u="sng" dirty="0" err="1">
                <a:solidFill>
                  <a:srgbClr val="002060"/>
                </a:solidFill>
                <a:latin typeface="Gabriola" panose="04040605051002020D02" pitchFamily="82" charset="0"/>
              </a:rPr>
              <a:t>Weizmann</a:t>
            </a:r>
            <a:r>
              <a:rPr lang="ru-RU" sz="2800" i="1" u="sng"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was</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born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near</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Pinsk</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in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village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of</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Motol</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where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graduated</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from</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header</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Once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enrolled</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in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Pinsk</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Realschule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after</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which</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continued</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his</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education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in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Germany</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and</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began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his</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journey</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to</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formation</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of</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the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State</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of</a:t>
            </a:r>
            <a:r>
              <a:rPr lang="ru-RU" sz="2800" dirty="0">
                <a:solidFill>
                  <a:srgbClr val="002060"/>
                </a:solidFill>
                <a:latin typeface="Gabriola" panose="04040605051002020D02" pitchFamily="82" charset="0"/>
              </a:rPr>
              <a:t> </a:t>
            </a:r>
            <a:r>
              <a:rPr lang="ru-RU" sz="2800" dirty="0" err="1">
                <a:solidFill>
                  <a:srgbClr val="002060"/>
                </a:solidFill>
                <a:latin typeface="Gabriola" panose="04040605051002020D02" pitchFamily="82" charset="0"/>
              </a:rPr>
              <a:t>Israel</a:t>
            </a:r>
            <a:r>
              <a:rPr lang="ru-RU" sz="2800" dirty="0">
                <a:solidFill>
                  <a:srgbClr val="002060"/>
                </a:solidFill>
                <a:latin typeface="Gabriola" panose="04040605051002020D02" pitchFamily="82" charset="0"/>
              </a:rPr>
              <a:t>.</a:t>
            </a:r>
            <a:r>
              <a:rPr lang="ru-RU" sz="2400" dirty="0">
                <a:solidFill>
                  <a:srgbClr val="002060"/>
                </a:solidFill>
                <a:latin typeface="Gabriola" panose="04040605051002020D02" pitchFamily="82" charset="0"/>
              </a:rPr>
              <a:t> </a:t>
            </a:r>
            <a:endParaRPr lang="ru-RU" sz="4000" dirty="0">
              <a:solidFill>
                <a:srgbClr val="002060"/>
              </a:solidFill>
              <a:latin typeface="Gabriola" panose="04040605051002020D02" pitchFamily="82" charset="0"/>
            </a:endParaRPr>
          </a:p>
        </p:txBody>
      </p:sp>
      <p:sp>
        <p:nvSpPr>
          <p:cNvPr id="6" name="Заголовок 1"/>
          <p:cNvSpPr txBox="1">
            <a:spLocks/>
          </p:cNvSpPr>
          <p:nvPr/>
        </p:nvSpPr>
        <p:spPr>
          <a:xfrm>
            <a:off x="622111" y="103950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0070C0"/>
                </a:solidFill>
                <a:latin typeface="Gabriola" panose="04040605051002020D02" pitchFamily="82" charset="0"/>
              </a:rPr>
              <a:t>The First President of Israel</a:t>
            </a:r>
            <a:endParaRPr lang="ru-RU" sz="4800" b="1" dirty="0">
              <a:solidFill>
                <a:srgbClr val="0070C0"/>
              </a:solidFill>
              <a:latin typeface="Gabriola" panose="04040605051002020D02" pitchFamily="82" charset="0"/>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057" y="2365067"/>
            <a:ext cx="5905500" cy="3933825"/>
          </a:xfrm>
          <a:prstGeom prst="rect">
            <a:avLst/>
          </a:prstGeom>
        </p:spPr>
      </p:pic>
    </p:spTree>
    <p:extLst>
      <p:ext uri="{BB962C8B-B14F-4D97-AF65-F5344CB8AC3E}">
        <p14:creationId xmlns:p14="http://schemas.microsoft.com/office/powerpoint/2010/main" val="40076257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4553" y="236333"/>
            <a:ext cx="10515600" cy="1325563"/>
          </a:xfrm>
        </p:spPr>
        <p:txBody>
          <a:bodyPr>
            <a:noAutofit/>
          </a:bodyPr>
          <a:lstStyle/>
          <a:p>
            <a:pPr algn="ctr"/>
            <a:r>
              <a:rPr lang="en-US" sz="9600" dirty="0" smtClean="0">
                <a:solidFill>
                  <a:srgbClr val="00B0F0"/>
                </a:solidFill>
                <a:latin typeface="Gabriola" panose="04040605051002020D02" pitchFamily="82" charset="0"/>
              </a:rPr>
              <a:t>Simon Smith Kuznets</a:t>
            </a:r>
            <a:endParaRPr lang="ru-RU" sz="9600" dirty="0">
              <a:solidFill>
                <a:srgbClr val="00B0F0"/>
              </a:solidFill>
              <a:latin typeface="Gabriola" panose="04040605051002020D02" pitchFamily="82" charset="0"/>
            </a:endParaRPr>
          </a:p>
        </p:txBody>
      </p:sp>
      <p:sp>
        <p:nvSpPr>
          <p:cNvPr id="3" name="Объект 2"/>
          <p:cNvSpPr>
            <a:spLocks noGrp="1"/>
          </p:cNvSpPr>
          <p:nvPr>
            <p:ph idx="1"/>
          </p:nvPr>
        </p:nvSpPr>
        <p:spPr>
          <a:xfrm>
            <a:off x="587991" y="1799870"/>
            <a:ext cx="5740021" cy="4351338"/>
          </a:xfrm>
        </p:spPr>
        <p:txBody>
          <a:bodyPr vert="horz" lIns="91440" tIns="45720" rIns="91440" bIns="45720" rtlCol="0" anchor="t">
            <a:normAutofit/>
          </a:bodyPr>
          <a:lstStyle/>
          <a:p>
            <a:pPr marL="0" indent="0">
              <a:buNone/>
            </a:pPr>
            <a:r>
              <a:rPr lang="en-US" dirty="0"/>
              <a:t/>
            </a:r>
            <a:br>
              <a:rPr lang="en-US" dirty="0"/>
            </a:br>
            <a:r>
              <a:rPr lang="en-US" dirty="0">
                <a:solidFill>
                  <a:srgbClr val="0070C0"/>
                </a:solidFill>
              </a:rPr>
              <a:t>Simon Smith Kuznets - American economist, statistician, demographer and historian of the economy. Laureate in Economics 1971 Nobel Prize. The </a:t>
            </a:r>
            <a:r>
              <a:rPr lang="en-US" dirty="0" smtClean="0">
                <a:solidFill>
                  <a:srgbClr val="0070C0"/>
                </a:solidFill>
              </a:rPr>
              <a:t>name Kuznets </a:t>
            </a:r>
            <a:r>
              <a:rPr lang="en-US" dirty="0">
                <a:solidFill>
                  <a:srgbClr val="0070C0"/>
                </a:solidFill>
              </a:rPr>
              <a:t>associated formation of economics as an empirical scientific discipline and the development of quantitative economic history.</a:t>
            </a:r>
            <a:endParaRPr lang="ru-RU" dirty="0">
              <a:solidFill>
                <a:srgbClr val="0070C0"/>
              </a:solidFill>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009" y="1561896"/>
            <a:ext cx="3514370" cy="5107025"/>
          </a:xfrm>
          <a:prstGeom prst="rect">
            <a:avLst/>
          </a:prstGeom>
        </p:spPr>
      </p:pic>
    </p:spTree>
    <p:extLst>
      <p:ext uri="{BB962C8B-B14F-4D97-AF65-F5344CB8AC3E}">
        <p14:creationId xmlns:p14="http://schemas.microsoft.com/office/powerpoint/2010/main" val="987942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1" y="38100"/>
            <a:ext cx="10515600" cy="1325563"/>
          </a:xfrm>
        </p:spPr>
        <p:txBody>
          <a:bodyPr>
            <a:normAutofit fontScale="90000"/>
          </a:bodyPr>
          <a:lstStyle/>
          <a:p>
            <a:pPr algn="ctr"/>
            <a:r>
              <a:rPr lang="ru-RU" sz="9600" dirty="0" err="1">
                <a:solidFill>
                  <a:srgbClr val="7030A0"/>
                </a:solidFill>
                <a:latin typeface="Gabriola"/>
              </a:rPr>
              <a:t>Olha</a:t>
            </a:r>
            <a:r>
              <a:rPr lang="ru-RU" sz="9600" dirty="0">
                <a:solidFill>
                  <a:srgbClr val="7030A0"/>
                </a:solidFill>
                <a:latin typeface="Gabriola"/>
              </a:rPr>
              <a:t> </a:t>
            </a:r>
            <a:r>
              <a:rPr lang="ru-RU" sz="9600" dirty="0" err="1">
                <a:solidFill>
                  <a:srgbClr val="7030A0"/>
                </a:solidFill>
                <a:latin typeface="Gabriola"/>
              </a:rPr>
              <a:t>Govortsova</a:t>
            </a:r>
            <a:endParaRPr lang="ru-RU" sz="9600" dirty="0">
              <a:solidFill>
                <a:srgbClr val="7030A0"/>
              </a:solidFill>
              <a:latin typeface="Gabriola"/>
            </a:endParaRPr>
          </a:p>
        </p:txBody>
      </p:sp>
      <p:sp>
        <p:nvSpPr>
          <p:cNvPr id="5" name="TextBox 2"/>
          <p:cNvSpPr txBox="1"/>
          <p:nvPr/>
        </p:nvSpPr>
        <p:spPr>
          <a:xfrm>
            <a:off x="838200" y="1690688"/>
            <a:ext cx="4322424" cy="3970337"/>
          </a:xfrm>
          <a:prstGeom prst="rect">
            <a:avLst/>
          </a:prstGeom>
        </p:spPr>
        <p:txBody>
          <a:bodyPr rtlCol="0">
            <a:spAutoFit/>
          </a:bodyPr>
          <a:lstStyle/>
          <a:p>
            <a:r>
              <a:rPr lang="ru-RU" sz="2800" err="1">
                <a:solidFill>
                  <a:srgbClr val="7030A0"/>
                </a:solidFill>
                <a:latin typeface="Calibri"/>
              </a:rPr>
              <a:t>Olha</a:t>
            </a:r>
            <a:r>
              <a:rPr lang="ru-RU" sz="2800">
                <a:solidFill>
                  <a:srgbClr val="7030A0"/>
                </a:solidFill>
                <a:latin typeface="Calibri"/>
              </a:rPr>
              <a:t> </a:t>
            </a:r>
            <a:r>
              <a:rPr lang="ru-RU" sz="2800" err="1">
                <a:solidFill>
                  <a:srgbClr val="7030A0"/>
                </a:solidFill>
                <a:latin typeface="Calibri"/>
              </a:rPr>
              <a:t>Govortsova</a:t>
            </a:r>
            <a:r>
              <a:rPr lang="ru-RU" sz="2800">
                <a:solidFill>
                  <a:srgbClr val="7030A0"/>
                </a:solidFill>
                <a:latin typeface="Calibri"/>
              </a:rPr>
              <a:t> - </a:t>
            </a:r>
            <a:r>
              <a:rPr lang="ru-RU" sz="2800" err="1">
                <a:solidFill>
                  <a:srgbClr val="7030A0"/>
                </a:solidFill>
                <a:latin typeface="Calibri"/>
              </a:rPr>
              <a:t>professional</a:t>
            </a:r>
            <a:r>
              <a:rPr lang="ru-RU" sz="2800">
                <a:solidFill>
                  <a:srgbClr val="7030A0"/>
                </a:solidFill>
                <a:latin typeface="Calibri"/>
              </a:rPr>
              <a:t> </a:t>
            </a:r>
            <a:r>
              <a:rPr lang="ru-RU" sz="2800" err="1">
                <a:solidFill>
                  <a:srgbClr val="7030A0"/>
                </a:solidFill>
                <a:latin typeface="Calibri"/>
              </a:rPr>
              <a:t>tennis</a:t>
            </a:r>
            <a:r>
              <a:rPr lang="ru-RU" sz="2800">
                <a:solidFill>
                  <a:srgbClr val="7030A0"/>
                </a:solidFill>
                <a:latin typeface="Calibri"/>
              </a:rPr>
              <a:t> </a:t>
            </a:r>
            <a:r>
              <a:rPr lang="ru-RU" sz="2800" err="1">
                <a:solidFill>
                  <a:srgbClr val="7030A0"/>
                </a:solidFill>
                <a:latin typeface="Calibri"/>
              </a:rPr>
              <a:t>player</a:t>
            </a:r>
            <a:r>
              <a:rPr lang="ru-RU" sz="2800">
                <a:solidFill>
                  <a:srgbClr val="7030A0"/>
                </a:solidFill>
                <a:latin typeface="Calibri"/>
              </a:rPr>
              <a:t>, </a:t>
            </a:r>
            <a:r>
              <a:rPr lang="ru-RU" sz="2800" err="1">
                <a:solidFill>
                  <a:srgbClr val="7030A0"/>
                </a:solidFill>
                <a:latin typeface="Calibri"/>
              </a:rPr>
              <a:t>was</a:t>
            </a:r>
            <a:r>
              <a:rPr lang="ru-RU" sz="2800">
                <a:solidFill>
                  <a:srgbClr val="7030A0"/>
                </a:solidFill>
                <a:latin typeface="Calibri"/>
              </a:rPr>
              <a:t> </a:t>
            </a:r>
            <a:r>
              <a:rPr lang="ru-RU" sz="2800" err="1">
                <a:solidFill>
                  <a:srgbClr val="7030A0"/>
                </a:solidFill>
                <a:latin typeface="Calibri"/>
              </a:rPr>
              <a:t>born</a:t>
            </a:r>
            <a:r>
              <a:rPr lang="ru-RU" sz="2800">
                <a:solidFill>
                  <a:srgbClr val="7030A0"/>
                </a:solidFill>
                <a:latin typeface="Calibri"/>
              </a:rPr>
              <a:t> </a:t>
            </a:r>
            <a:r>
              <a:rPr lang="ru-RU" sz="2800" err="1">
                <a:solidFill>
                  <a:srgbClr val="7030A0"/>
                </a:solidFill>
                <a:latin typeface="Calibri"/>
              </a:rPr>
              <a:t>in</a:t>
            </a:r>
            <a:r>
              <a:rPr lang="ru-RU" sz="2800">
                <a:solidFill>
                  <a:srgbClr val="7030A0"/>
                </a:solidFill>
                <a:latin typeface="Calibri"/>
              </a:rPr>
              <a:t> </a:t>
            </a:r>
            <a:r>
              <a:rPr lang="ru-RU" sz="2800" err="1">
                <a:solidFill>
                  <a:srgbClr val="7030A0"/>
                </a:solidFill>
                <a:latin typeface="Calibri"/>
              </a:rPr>
              <a:t>Pinsk</a:t>
            </a:r>
            <a:r>
              <a:rPr lang="ru-RU" sz="2800">
                <a:solidFill>
                  <a:srgbClr val="7030A0"/>
                </a:solidFill>
                <a:latin typeface="Calibri"/>
              </a:rPr>
              <a:t>. </a:t>
            </a:r>
            <a:r>
              <a:rPr lang="ru-RU" sz="2800" err="1">
                <a:solidFill>
                  <a:srgbClr val="7030A0"/>
                </a:solidFill>
                <a:latin typeface="Calibri"/>
              </a:rPr>
              <a:t>Highest</a:t>
            </a:r>
            <a:r>
              <a:rPr lang="ru-RU" sz="2800">
                <a:solidFill>
                  <a:srgbClr val="7030A0"/>
                </a:solidFill>
                <a:latin typeface="Calibri"/>
              </a:rPr>
              <a:t> </a:t>
            </a:r>
            <a:r>
              <a:rPr lang="ru-RU" sz="2800" err="1">
                <a:solidFill>
                  <a:srgbClr val="7030A0"/>
                </a:solidFill>
                <a:latin typeface="Calibri"/>
              </a:rPr>
              <a:t>position</a:t>
            </a:r>
            <a:r>
              <a:rPr lang="ru-RU" sz="2800">
                <a:solidFill>
                  <a:srgbClr val="7030A0"/>
                </a:solidFill>
                <a:latin typeface="Calibri"/>
              </a:rPr>
              <a:t> </a:t>
            </a:r>
            <a:r>
              <a:rPr lang="ru-RU" sz="2800" err="1">
                <a:solidFill>
                  <a:srgbClr val="7030A0"/>
                </a:solidFill>
                <a:latin typeface="Calibri"/>
              </a:rPr>
              <a:t>in</a:t>
            </a:r>
            <a:r>
              <a:rPr lang="ru-RU" sz="2800">
                <a:solidFill>
                  <a:srgbClr val="7030A0"/>
                </a:solidFill>
                <a:latin typeface="Calibri"/>
              </a:rPr>
              <a:t> </a:t>
            </a:r>
            <a:r>
              <a:rPr lang="ru-RU" sz="2800" err="1">
                <a:solidFill>
                  <a:srgbClr val="7030A0"/>
                </a:solidFill>
                <a:latin typeface="Calibri"/>
              </a:rPr>
              <a:t>world</a:t>
            </a:r>
            <a:r>
              <a:rPr lang="ru-RU" sz="2800">
                <a:solidFill>
                  <a:srgbClr val="7030A0"/>
                </a:solidFill>
                <a:latin typeface="Calibri"/>
              </a:rPr>
              <a:t> </a:t>
            </a:r>
            <a:r>
              <a:rPr lang="ru-RU" sz="2800" err="1">
                <a:solidFill>
                  <a:srgbClr val="7030A0"/>
                </a:solidFill>
                <a:latin typeface="Calibri"/>
              </a:rPr>
              <a:t>singles</a:t>
            </a:r>
            <a:r>
              <a:rPr lang="ru-RU" sz="2800">
                <a:solidFill>
                  <a:srgbClr val="7030A0"/>
                </a:solidFill>
                <a:latin typeface="Calibri"/>
              </a:rPr>
              <a:t> </a:t>
            </a:r>
            <a:r>
              <a:rPr lang="ru-RU" sz="2800" err="1">
                <a:solidFill>
                  <a:srgbClr val="7030A0"/>
                </a:solidFill>
                <a:latin typeface="Calibri"/>
              </a:rPr>
              <a:t>ranking</a:t>
            </a:r>
            <a:r>
              <a:rPr lang="ru-RU" sz="2800">
                <a:solidFill>
                  <a:srgbClr val="7030A0"/>
                </a:solidFill>
                <a:latin typeface="Calibri"/>
              </a:rPr>
              <a:t> - 35(2008), </a:t>
            </a:r>
            <a:r>
              <a:rPr lang="ru-RU" sz="2800" err="1">
                <a:solidFill>
                  <a:srgbClr val="7030A0"/>
                </a:solidFill>
                <a:latin typeface="Calibri"/>
              </a:rPr>
              <a:t>in</a:t>
            </a:r>
            <a:r>
              <a:rPr lang="ru-RU" sz="2800">
                <a:solidFill>
                  <a:srgbClr val="7030A0"/>
                </a:solidFill>
                <a:latin typeface="Calibri"/>
              </a:rPr>
              <a:t> </a:t>
            </a:r>
            <a:r>
              <a:rPr lang="ru-RU" sz="2800" err="1">
                <a:solidFill>
                  <a:srgbClr val="7030A0"/>
                </a:solidFill>
                <a:latin typeface="Calibri"/>
              </a:rPr>
              <a:t>doubles</a:t>
            </a:r>
            <a:r>
              <a:rPr lang="ru-RU" sz="2800">
                <a:solidFill>
                  <a:srgbClr val="7030A0"/>
                </a:solidFill>
                <a:latin typeface="Calibri"/>
              </a:rPr>
              <a:t> – 24(2011). 8 </a:t>
            </a:r>
            <a:r>
              <a:rPr lang="ru-RU" sz="2800" err="1">
                <a:solidFill>
                  <a:srgbClr val="7030A0"/>
                </a:solidFill>
                <a:latin typeface="Calibri"/>
              </a:rPr>
              <a:t>tituls</a:t>
            </a:r>
            <a:r>
              <a:rPr lang="ru-RU" sz="2800">
                <a:solidFill>
                  <a:srgbClr val="7030A0"/>
                </a:solidFill>
                <a:latin typeface="Calibri"/>
              </a:rPr>
              <a:t> </a:t>
            </a:r>
            <a:r>
              <a:rPr lang="ru-RU" sz="2800" err="1">
                <a:solidFill>
                  <a:srgbClr val="7030A0"/>
                </a:solidFill>
                <a:latin typeface="Calibri"/>
              </a:rPr>
              <a:t>in</a:t>
            </a:r>
            <a:r>
              <a:rPr lang="ru-RU" sz="2800">
                <a:solidFill>
                  <a:srgbClr val="7030A0"/>
                </a:solidFill>
                <a:latin typeface="Calibri"/>
              </a:rPr>
              <a:t> </a:t>
            </a:r>
            <a:r>
              <a:rPr lang="ru-RU" sz="2800" err="1">
                <a:solidFill>
                  <a:srgbClr val="7030A0"/>
                </a:solidFill>
                <a:latin typeface="Calibri"/>
              </a:rPr>
              <a:t>doubles</a:t>
            </a:r>
            <a:r>
              <a:rPr lang="ru-RU" sz="2800">
                <a:solidFill>
                  <a:srgbClr val="7030A0"/>
                </a:solidFill>
                <a:latin typeface="Calibri"/>
              </a:rPr>
              <a:t>, </a:t>
            </a:r>
            <a:r>
              <a:rPr lang="ru-RU" sz="2800" err="1">
                <a:solidFill>
                  <a:srgbClr val="7030A0"/>
                </a:solidFill>
                <a:latin typeface="Calibri"/>
              </a:rPr>
              <a:t>winner</a:t>
            </a:r>
            <a:r>
              <a:rPr lang="ru-RU" sz="2800">
                <a:solidFill>
                  <a:srgbClr val="7030A0"/>
                </a:solidFill>
                <a:latin typeface="Calibri"/>
              </a:rPr>
              <a:t> </a:t>
            </a:r>
            <a:r>
              <a:rPr lang="ru-RU" sz="2800" err="1">
                <a:solidFill>
                  <a:srgbClr val="7030A0"/>
                </a:solidFill>
                <a:latin typeface="Calibri"/>
              </a:rPr>
              <a:t>of</a:t>
            </a:r>
            <a:r>
              <a:rPr lang="ru-RU" sz="2800">
                <a:solidFill>
                  <a:srgbClr val="7030A0"/>
                </a:solidFill>
                <a:latin typeface="Calibri"/>
              </a:rPr>
              <a:t> </a:t>
            </a:r>
            <a:r>
              <a:rPr lang="ru-RU" sz="2800" err="1">
                <a:solidFill>
                  <a:srgbClr val="7030A0"/>
                </a:solidFill>
                <a:latin typeface="Calibri"/>
              </a:rPr>
              <a:t>junior</a:t>
            </a:r>
            <a:r>
              <a:rPr lang="ru-RU">
                <a:solidFill>
                  <a:srgbClr val="000000"/>
                </a:solidFill>
                <a:latin typeface="Calibri"/>
              </a:rPr>
              <a:t> </a:t>
            </a:r>
            <a:r>
              <a:rPr lang="ru-RU" sz="2800" err="1">
                <a:solidFill>
                  <a:srgbClr val="7030A0"/>
                </a:solidFill>
                <a:latin typeface="Calibri"/>
              </a:rPr>
              <a:t>Wimbledon</a:t>
            </a:r>
            <a:r>
              <a:rPr lang="ru-RU" sz="2800">
                <a:solidFill>
                  <a:srgbClr val="7030A0"/>
                </a:solidFill>
                <a:latin typeface="Calibri"/>
              </a:rPr>
              <a:t> </a:t>
            </a:r>
            <a:r>
              <a:rPr lang="ru-RU" sz="2800" err="1">
                <a:solidFill>
                  <a:srgbClr val="7030A0"/>
                </a:solidFill>
                <a:latin typeface="Calibri"/>
              </a:rPr>
              <a:t>in</a:t>
            </a:r>
            <a:r>
              <a:rPr lang="ru-RU" sz="2800">
                <a:solidFill>
                  <a:srgbClr val="7030A0"/>
                </a:solidFill>
                <a:latin typeface="Calibri"/>
              </a:rPr>
              <a:t> </a:t>
            </a:r>
            <a:r>
              <a:rPr lang="ru-RU" sz="2800" err="1">
                <a:solidFill>
                  <a:srgbClr val="7030A0"/>
                </a:solidFill>
                <a:latin typeface="Calibri"/>
              </a:rPr>
              <a:t>doubles</a:t>
            </a:r>
            <a:r>
              <a:rPr lang="ru-RU" sz="2800">
                <a:solidFill>
                  <a:srgbClr val="7030A0"/>
                </a:solidFill>
                <a:latin typeface="Calibri"/>
              </a:rPr>
              <a:t> (2004).</a:t>
            </a:r>
            <a:endParaRPr lang="ru-RU">
              <a:solidFill>
                <a:srgbClr val="000000"/>
              </a:solidFill>
              <a:latin typeface="Calibri"/>
            </a:endParaRPr>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4082" y="1804804"/>
            <a:ext cx="5757081" cy="3742103"/>
          </a:xfrm>
        </p:spPr>
      </p:pic>
    </p:spTree>
    <p:extLst>
      <p:ext uri="{BB962C8B-B14F-4D97-AF65-F5344CB8AC3E}">
        <p14:creationId xmlns:p14="http://schemas.microsoft.com/office/powerpoint/2010/main" val="8237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42875"/>
            <a:ext cx="10515600" cy="1325563"/>
          </a:xfrm>
        </p:spPr>
        <p:txBody>
          <a:bodyPr>
            <a:normAutofit fontScale="90000"/>
          </a:bodyPr>
          <a:lstStyle/>
          <a:p>
            <a:pPr algn="ctr"/>
            <a:r>
              <a:rPr lang="ru-RU" sz="9600" err="1">
                <a:solidFill>
                  <a:srgbClr val="BF9000"/>
                </a:solidFill>
                <a:latin typeface="Gabriola"/>
              </a:rPr>
              <a:t>Evgeniy</a:t>
            </a:r>
            <a:r>
              <a:rPr lang="ru-RU" sz="9600">
                <a:solidFill>
                  <a:srgbClr val="BF9000"/>
                </a:solidFill>
                <a:latin typeface="Gabriola"/>
              </a:rPr>
              <a:t> </a:t>
            </a:r>
            <a:r>
              <a:rPr lang="ru-RU" sz="9600" smtClean="0">
                <a:solidFill>
                  <a:srgbClr val="BF9000"/>
                </a:solidFill>
                <a:latin typeface="Gabriola"/>
              </a:rPr>
              <a:t>Gvozdev</a:t>
            </a:r>
            <a:endParaRPr lang="ru-RU"/>
          </a:p>
        </p:txBody>
      </p:sp>
      <p:pic>
        <p:nvPicPr>
          <p:cNvPr id="4" name="Объект 3"/>
          <p:cNvPicPr>
            <a:picLocks noGrp="1" noChangeAspect="1"/>
          </p:cNvPicPr>
          <p:nvPr>
            <p:ph idx="1"/>
          </p:nvPr>
        </p:nvPicPr>
        <p:blipFill>
          <a:blip r:embed="rId3"/>
          <a:stretch>
            <a:fillRect/>
          </a:stretch>
        </p:blipFill>
        <p:spPr>
          <a:xfrm>
            <a:off x="8144401" y="1468438"/>
            <a:ext cx="3204637" cy="4931017"/>
          </a:xfrm>
        </p:spPr>
      </p:pic>
      <p:sp>
        <p:nvSpPr>
          <p:cNvPr id="5" name="TextBox 4"/>
          <p:cNvSpPr txBox="1"/>
          <p:nvPr/>
        </p:nvSpPr>
        <p:spPr>
          <a:xfrm>
            <a:off x="947382" y="2055292"/>
            <a:ext cx="5958385" cy="3046988"/>
          </a:xfrm>
          <a:prstGeom prst="rect">
            <a:avLst/>
          </a:prstGeom>
        </p:spPr>
        <p:txBody>
          <a:bodyPr wrap="square" rtlCol="0">
            <a:spAutoFit/>
          </a:bodyPr>
          <a:lstStyle/>
          <a:p>
            <a:pPr algn="ctr"/>
            <a:r>
              <a:rPr lang="ru-RU" sz="3200" err="1">
                <a:solidFill>
                  <a:srgbClr val="FFC000"/>
                </a:solidFill>
                <a:latin typeface="Calibri"/>
              </a:rPr>
              <a:t>Evgeniy</a:t>
            </a:r>
            <a:r>
              <a:rPr lang="ru-RU" sz="3200" dirty="0">
                <a:solidFill>
                  <a:srgbClr val="FFC000"/>
                </a:solidFill>
                <a:latin typeface="Calibri"/>
              </a:rPr>
              <a:t> </a:t>
            </a:r>
            <a:r>
              <a:rPr lang="ru-RU" sz="3200" dirty="0" err="1">
                <a:solidFill>
                  <a:srgbClr val="FFC000"/>
                </a:solidFill>
                <a:latin typeface="Calibri"/>
              </a:rPr>
              <a:t>Gvozdev</a:t>
            </a:r>
            <a:r>
              <a:rPr lang="ru-RU" sz="3200" dirty="0">
                <a:solidFill>
                  <a:srgbClr val="FFC000"/>
                </a:solidFill>
                <a:latin typeface="Calibri"/>
              </a:rPr>
              <a:t> – </a:t>
            </a:r>
            <a:r>
              <a:rPr lang="ru-RU" sz="3200" dirty="0" err="1">
                <a:solidFill>
                  <a:srgbClr val="FFC000"/>
                </a:solidFill>
                <a:latin typeface="Calibri"/>
              </a:rPr>
              <a:t>Russian</a:t>
            </a:r>
            <a:r>
              <a:rPr lang="ru-RU" sz="3200" dirty="0">
                <a:solidFill>
                  <a:srgbClr val="FFC000"/>
                </a:solidFill>
                <a:latin typeface="Calibri"/>
              </a:rPr>
              <a:t> </a:t>
            </a:r>
            <a:r>
              <a:rPr lang="ru-RU" sz="3200" dirty="0" err="1">
                <a:solidFill>
                  <a:srgbClr val="FFC000"/>
                </a:solidFill>
                <a:latin typeface="Calibri"/>
              </a:rPr>
              <a:t>seafarer</a:t>
            </a:r>
            <a:r>
              <a:rPr lang="ru-RU" sz="3200" dirty="0">
                <a:solidFill>
                  <a:srgbClr val="FFC000"/>
                </a:solidFill>
                <a:latin typeface="Calibri"/>
              </a:rPr>
              <a:t> </a:t>
            </a:r>
            <a:r>
              <a:rPr lang="ru-RU" sz="3200" dirty="0" err="1">
                <a:solidFill>
                  <a:srgbClr val="FFC000"/>
                </a:solidFill>
                <a:latin typeface="Calibri"/>
              </a:rPr>
              <a:t>and</a:t>
            </a:r>
            <a:r>
              <a:rPr lang="ru-RU" sz="3200" dirty="0">
                <a:solidFill>
                  <a:srgbClr val="FFC000"/>
                </a:solidFill>
                <a:latin typeface="Calibri"/>
              </a:rPr>
              <a:t> </a:t>
            </a:r>
            <a:r>
              <a:rPr lang="ru-RU" sz="3200" dirty="0" err="1">
                <a:solidFill>
                  <a:srgbClr val="FFC000"/>
                </a:solidFill>
                <a:latin typeface="Calibri"/>
              </a:rPr>
              <a:t>traveler</a:t>
            </a:r>
            <a:r>
              <a:rPr lang="ru-RU" sz="3200" dirty="0">
                <a:solidFill>
                  <a:srgbClr val="FFC000"/>
                </a:solidFill>
                <a:latin typeface="Calibri"/>
              </a:rPr>
              <a:t>, </a:t>
            </a:r>
            <a:r>
              <a:rPr lang="ru-RU" sz="3200" dirty="0" err="1">
                <a:solidFill>
                  <a:srgbClr val="FFC000"/>
                </a:solidFill>
                <a:latin typeface="Calibri"/>
              </a:rPr>
              <a:t>was</a:t>
            </a:r>
            <a:r>
              <a:rPr lang="ru-RU" sz="3200" dirty="0">
                <a:solidFill>
                  <a:srgbClr val="FFC000"/>
                </a:solidFill>
                <a:latin typeface="Calibri"/>
              </a:rPr>
              <a:t> </a:t>
            </a:r>
            <a:r>
              <a:rPr lang="ru-RU" sz="3200" dirty="0" err="1">
                <a:solidFill>
                  <a:srgbClr val="FFC000"/>
                </a:solidFill>
                <a:latin typeface="Calibri"/>
              </a:rPr>
              <a:t>born</a:t>
            </a:r>
            <a:r>
              <a:rPr lang="ru-RU" sz="3200" dirty="0">
                <a:solidFill>
                  <a:srgbClr val="FFC000"/>
                </a:solidFill>
                <a:latin typeface="Calibri"/>
              </a:rPr>
              <a:t> </a:t>
            </a:r>
            <a:r>
              <a:rPr lang="ru-RU" sz="3200" dirty="0" err="1">
                <a:solidFill>
                  <a:srgbClr val="FFC000"/>
                </a:solidFill>
                <a:latin typeface="Calibri"/>
              </a:rPr>
              <a:t>in</a:t>
            </a:r>
            <a:r>
              <a:rPr lang="ru-RU" sz="3200" dirty="0">
                <a:solidFill>
                  <a:srgbClr val="FFC000"/>
                </a:solidFill>
                <a:latin typeface="Calibri"/>
              </a:rPr>
              <a:t> </a:t>
            </a:r>
            <a:r>
              <a:rPr lang="ru-RU" sz="3200" dirty="0" err="1">
                <a:solidFill>
                  <a:srgbClr val="FFC000"/>
                </a:solidFill>
                <a:latin typeface="Calibri"/>
              </a:rPr>
              <a:t>Pinsk</a:t>
            </a:r>
            <a:r>
              <a:rPr lang="ru-RU" sz="3200" dirty="0">
                <a:solidFill>
                  <a:srgbClr val="FFC000"/>
                </a:solidFill>
                <a:latin typeface="Calibri"/>
              </a:rPr>
              <a:t> </a:t>
            </a:r>
            <a:r>
              <a:rPr lang="ru-RU" sz="3200" dirty="0" err="1">
                <a:solidFill>
                  <a:srgbClr val="FFC000"/>
                </a:solidFill>
                <a:latin typeface="Calibri"/>
              </a:rPr>
              <a:t>in</a:t>
            </a:r>
            <a:r>
              <a:rPr lang="ru-RU" sz="3200" dirty="0">
                <a:solidFill>
                  <a:srgbClr val="FFC000"/>
                </a:solidFill>
                <a:latin typeface="Calibri"/>
              </a:rPr>
              <a:t> 1934. </a:t>
            </a:r>
            <a:r>
              <a:rPr lang="ru-RU" sz="3200" dirty="0" err="1">
                <a:solidFill>
                  <a:srgbClr val="FFC000"/>
                </a:solidFill>
                <a:latin typeface="Calibri"/>
              </a:rPr>
              <a:t>He</a:t>
            </a:r>
            <a:r>
              <a:rPr lang="ru-RU" sz="3200" dirty="0">
                <a:solidFill>
                  <a:srgbClr val="FFC000"/>
                </a:solidFill>
                <a:latin typeface="Calibri"/>
              </a:rPr>
              <a:t> </a:t>
            </a:r>
            <a:r>
              <a:rPr lang="ru-RU" sz="3200" dirty="0" err="1">
                <a:solidFill>
                  <a:srgbClr val="FFC000"/>
                </a:solidFill>
                <a:latin typeface="Calibri"/>
              </a:rPr>
              <a:t>made</a:t>
            </a:r>
            <a:r>
              <a:rPr lang="ru-RU" sz="3200" dirty="0">
                <a:solidFill>
                  <a:srgbClr val="FFC000"/>
                </a:solidFill>
                <a:latin typeface="Calibri"/>
              </a:rPr>
              <a:t> 3 </a:t>
            </a:r>
            <a:r>
              <a:rPr lang="ru-RU" sz="3200" dirty="0" err="1">
                <a:solidFill>
                  <a:srgbClr val="FFC000"/>
                </a:solidFill>
                <a:latin typeface="Calibri"/>
              </a:rPr>
              <a:t>around-the-world</a:t>
            </a:r>
            <a:r>
              <a:rPr lang="ru-RU" sz="3200" dirty="0">
                <a:solidFill>
                  <a:srgbClr val="FFC000"/>
                </a:solidFill>
                <a:latin typeface="Calibri"/>
              </a:rPr>
              <a:t> </a:t>
            </a:r>
            <a:r>
              <a:rPr lang="ru-RU" sz="3200" dirty="0" err="1">
                <a:solidFill>
                  <a:srgbClr val="FFC000"/>
                </a:solidFill>
                <a:latin typeface="Calibri"/>
              </a:rPr>
              <a:t>cruises</a:t>
            </a:r>
            <a:r>
              <a:rPr lang="ru-RU" sz="3200" dirty="0">
                <a:solidFill>
                  <a:srgbClr val="FFC000"/>
                </a:solidFill>
                <a:latin typeface="Calibri"/>
              </a:rPr>
              <a:t> </a:t>
            </a:r>
            <a:r>
              <a:rPr lang="ru-RU" sz="3200" dirty="0" err="1">
                <a:solidFill>
                  <a:srgbClr val="FFC000"/>
                </a:solidFill>
                <a:latin typeface="Calibri"/>
              </a:rPr>
              <a:t>and</a:t>
            </a:r>
            <a:r>
              <a:rPr lang="ru-RU" sz="3200" dirty="0">
                <a:solidFill>
                  <a:srgbClr val="FFC000"/>
                </a:solidFill>
                <a:latin typeface="Calibri"/>
              </a:rPr>
              <a:t> </a:t>
            </a:r>
            <a:r>
              <a:rPr lang="ru-RU" sz="3200" dirty="0" err="1">
                <a:solidFill>
                  <a:srgbClr val="FFC000"/>
                </a:solidFill>
                <a:latin typeface="Calibri"/>
              </a:rPr>
              <a:t>always</a:t>
            </a:r>
            <a:r>
              <a:rPr lang="ru-RU" sz="3200" dirty="0">
                <a:solidFill>
                  <a:srgbClr val="FFC000"/>
                </a:solidFill>
                <a:latin typeface="Calibri"/>
              </a:rPr>
              <a:t> </a:t>
            </a:r>
            <a:r>
              <a:rPr lang="ru-RU" dirty="0">
                <a:solidFill>
                  <a:srgbClr val="000000"/>
                </a:solidFill>
                <a:latin typeface="Calibri"/>
              </a:rPr>
              <a:t> </a:t>
            </a:r>
            <a:r>
              <a:rPr lang="ru-RU" sz="3200" dirty="0">
                <a:solidFill>
                  <a:srgbClr val="FFC000"/>
                </a:solidFill>
                <a:latin typeface="Calibri"/>
              </a:rPr>
              <a:t> </a:t>
            </a:r>
            <a:r>
              <a:rPr lang="ru-RU" sz="3200" dirty="0" err="1">
                <a:solidFill>
                  <a:srgbClr val="FFC000"/>
                </a:solidFill>
                <a:latin typeface="Calibri"/>
              </a:rPr>
              <a:t>returned</a:t>
            </a:r>
            <a:r>
              <a:rPr lang="ru-RU" sz="3200" dirty="0">
                <a:solidFill>
                  <a:srgbClr val="FFC000"/>
                </a:solidFill>
                <a:latin typeface="Calibri"/>
              </a:rPr>
              <a:t> </a:t>
            </a:r>
            <a:r>
              <a:rPr lang="ru-RU" sz="3200" dirty="0" err="1">
                <a:solidFill>
                  <a:srgbClr val="FFC000"/>
                </a:solidFill>
                <a:latin typeface="Calibri"/>
              </a:rPr>
              <a:t>from</a:t>
            </a:r>
            <a:r>
              <a:rPr lang="ru-RU" sz="3200" dirty="0">
                <a:solidFill>
                  <a:srgbClr val="FFC000"/>
                </a:solidFill>
                <a:latin typeface="Calibri"/>
              </a:rPr>
              <a:t> </a:t>
            </a:r>
            <a:r>
              <a:rPr lang="ru-RU" sz="3200" dirty="0" err="1">
                <a:solidFill>
                  <a:srgbClr val="FFC000"/>
                </a:solidFill>
                <a:latin typeface="Calibri"/>
              </a:rPr>
              <a:t>them</a:t>
            </a:r>
            <a:r>
              <a:rPr lang="ru-RU" sz="3200" dirty="0">
                <a:solidFill>
                  <a:srgbClr val="FFC000"/>
                </a:solidFill>
                <a:latin typeface="Calibri"/>
              </a:rPr>
              <a:t> </a:t>
            </a:r>
            <a:r>
              <a:rPr lang="ru-RU" sz="3200" dirty="0" err="1">
                <a:solidFill>
                  <a:srgbClr val="FFC000"/>
                </a:solidFill>
                <a:latin typeface="Calibri"/>
              </a:rPr>
              <a:t>safe</a:t>
            </a:r>
            <a:r>
              <a:rPr lang="ru-RU" sz="3200" dirty="0">
                <a:solidFill>
                  <a:srgbClr val="FFC000"/>
                </a:solidFill>
                <a:latin typeface="Calibri"/>
              </a:rPr>
              <a:t> </a:t>
            </a:r>
            <a:r>
              <a:rPr lang="ru-RU" sz="3200" dirty="0" err="1">
                <a:solidFill>
                  <a:srgbClr val="FFC000"/>
                </a:solidFill>
                <a:latin typeface="Calibri"/>
              </a:rPr>
              <a:t>and</a:t>
            </a:r>
            <a:r>
              <a:rPr lang="ru-RU" sz="3200" dirty="0">
                <a:solidFill>
                  <a:srgbClr val="FFC000"/>
                </a:solidFill>
                <a:latin typeface="Calibri"/>
              </a:rPr>
              <a:t> </a:t>
            </a:r>
            <a:r>
              <a:rPr lang="ru-RU" sz="3200" dirty="0" err="1">
                <a:solidFill>
                  <a:srgbClr val="FFC000"/>
                </a:solidFill>
                <a:latin typeface="Calibri"/>
              </a:rPr>
              <a:t>sound</a:t>
            </a:r>
            <a:r>
              <a:rPr lang="ru-RU" sz="3200" dirty="0" smtClean="0">
                <a:solidFill>
                  <a:srgbClr val="FFC000"/>
                </a:solidFill>
                <a:latin typeface="Calibri"/>
              </a:rPr>
              <a:t>.</a:t>
            </a:r>
            <a:endParaRPr lang="ru-RU" dirty="0">
              <a:solidFill>
                <a:srgbClr val="000000"/>
              </a:solidFill>
              <a:latin typeface="Calibri"/>
            </a:endParaRPr>
          </a:p>
        </p:txBody>
      </p:sp>
    </p:spTree>
    <p:extLst>
      <p:ext uri="{BB962C8B-B14F-4D97-AF65-F5344CB8AC3E}">
        <p14:creationId xmlns:p14="http://schemas.microsoft.com/office/powerpoint/2010/main" val="50201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550" y="0"/>
            <a:ext cx="10515600" cy="1325563"/>
          </a:xfrm>
        </p:spPr>
        <p:txBody>
          <a:bodyPr/>
          <a:lstStyle/>
          <a:p>
            <a:pPr algn="ctr"/>
            <a:r>
              <a:rPr lang="ru-RU">
                <a:solidFill>
                  <a:srgbClr val="000000"/>
                </a:solidFill>
                <a:latin typeface="Calibri Light"/>
              </a:rPr>
              <a:t>THANK YOU FOR WATCHING!</a:t>
            </a:r>
          </a:p>
        </p:txBody>
      </p:sp>
    </p:spTree>
    <p:extLst>
      <p:ext uri="{BB962C8B-B14F-4D97-AF65-F5344CB8AC3E}">
        <p14:creationId xmlns:p14="http://schemas.microsoft.com/office/powerpoint/2010/main" val="2780421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7981" y="365125"/>
            <a:ext cx="6268269" cy="3035300"/>
          </a:xfrm>
        </p:spPr>
        <p:txBody>
          <a:bodyPr>
            <a:normAutofit/>
          </a:bodyPr>
          <a:lstStyle/>
          <a:p>
            <a:r>
              <a:rPr lang="ru-RU" sz="6000" err="1">
                <a:latin typeface="Calibri Light"/>
              </a:rPr>
              <a:t>Pinsk</a:t>
            </a:r>
            <a:r>
              <a:rPr lang="ru-RU" sz="6000">
                <a:latin typeface="Calibri Light"/>
              </a:rPr>
              <a:t> in 1920-1940 </a:t>
            </a:r>
            <a:r>
              <a:rPr lang="ru-RU" sz="6000" smtClean="0">
                <a:latin typeface="Calibri Light"/>
              </a:rPr>
              <a:t>years.</a:t>
            </a:r>
            <a:r>
              <a:rPr lang="ru-RU" sz="6000" err="1">
                <a:latin typeface="Calibri Light"/>
              </a:rPr>
              <a:t/>
            </a:r>
            <a:br>
              <a:rPr lang="ru-RU" sz="6000" err="1">
                <a:latin typeface="Calibri Light"/>
              </a:rPr>
            </a:br>
            <a:endParaRPr lang="ru-RU"/>
          </a:p>
        </p:txBody>
      </p:sp>
      <p:pic>
        <p:nvPicPr>
          <p:cNvPr id="5" name="Объект 4" descr="6.jpg"/>
          <p:cNvPicPr>
            <a:picLocks noGrp="1" noChangeAspect="1"/>
          </p:cNvPicPr>
          <p:nvPr>
            <p:ph idx="1"/>
          </p:nvPr>
        </p:nvPicPr>
        <p:blipFill>
          <a:blip r:embed="rId3"/>
          <a:stretch>
            <a:fillRect/>
          </a:stretch>
        </p:blipFill>
        <p:spPr>
          <a:xfrm>
            <a:off x="6477000" y="80963"/>
            <a:ext cx="5255956" cy="3305175"/>
          </a:xfrm>
        </p:spPr>
      </p:pic>
      <p:sp>
        <p:nvSpPr>
          <p:cNvPr id="4" name="TextBox 3"/>
          <p:cNvSpPr txBox="1"/>
          <p:nvPr/>
        </p:nvSpPr>
        <p:spPr>
          <a:xfrm>
            <a:off x="4572000" y="3200400"/>
            <a:ext cx="3048000" cy="369332"/>
          </a:xfrm>
          <a:prstGeom prst="rect">
            <a:avLst/>
          </a:prstGeom>
        </p:spPr>
        <p:txBody>
          <a:bodyPr rtlCol="0">
            <a:spAutoFit/>
          </a:bodyPr>
          <a:lstStyle/>
          <a:p>
            <a:endParaRPr lang="ru-RU">
              <a:solidFill>
                <a:srgbClr val="000000"/>
              </a:solidFill>
              <a:latin typeface="Calibri"/>
            </a:endParaRPr>
          </a:p>
        </p:txBody>
      </p:sp>
      <p:pic>
        <p:nvPicPr>
          <p:cNvPr id="6" name="Рисунок 5" descr="66.jpg"/>
          <p:cNvPicPr>
            <a:picLocks noChangeAspect="1"/>
          </p:cNvPicPr>
          <p:nvPr/>
        </p:nvPicPr>
        <p:blipFill>
          <a:blip r:embed="rId4"/>
          <a:stretch>
            <a:fillRect/>
          </a:stretch>
        </p:blipFill>
        <p:spPr>
          <a:xfrm>
            <a:off x="552450" y="3609975"/>
            <a:ext cx="4841340" cy="3060699"/>
          </a:xfrm>
          <a:prstGeom prst="rect">
            <a:avLst/>
          </a:prstGeom>
        </p:spPr>
      </p:pic>
      <p:pic>
        <p:nvPicPr>
          <p:cNvPr id="7" name="Рисунок 6" descr="666.jpg"/>
          <p:cNvPicPr>
            <a:picLocks noChangeAspect="1"/>
          </p:cNvPicPr>
          <p:nvPr/>
        </p:nvPicPr>
        <p:blipFill>
          <a:blip r:embed="rId5"/>
          <a:stretch>
            <a:fillRect/>
          </a:stretch>
        </p:blipFill>
        <p:spPr>
          <a:xfrm>
            <a:off x="6477000" y="3609975"/>
            <a:ext cx="5256078" cy="3065770"/>
          </a:xfrm>
          <a:prstGeom prst="rect">
            <a:avLst/>
          </a:prstGeom>
        </p:spPr>
      </p:pic>
    </p:spTree>
    <p:extLst>
      <p:ext uri="{BB962C8B-B14F-4D97-AF65-F5344CB8AC3E}">
        <p14:creationId xmlns:p14="http://schemas.microsoft.com/office/powerpoint/2010/main" val="16157971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66531" y="197908"/>
            <a:ext cx="7287070" cy="4351338"/>
          </a:xfrm>
        </p:spPr>
        <p:txBody>
          <a:bodyPr vert="horz" lIns="91440" tIns="45720" rIns="91440" bIns="45720" rtlCol="0" anchor="t">
            <a:normAutofit/>
          </a:bodyPr>
          <a:lstStyle/>
          <a:p>
            <a:pPr marL="0" indent="0">
              <a:buNone/>
            </a:pPr>
            <a:r>
              <a:rPr lang="en-US" sz="3600" dirty="0"/>
              <a:t>First time Pinsk was mentioned in the chronicles of 1097 as </a:t>
            </a:r>
            <a:r>
              <a:rPr lang="en-US" sz="3600" dirty="0" err="1"/>
              <a:t>Pinesk</a:t>
            </a:r>
            <a:r>
              <a:rPr lang="ru-RU" sz="3600" dirty="0"/>
              <a:t>. </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6" y="2432713"/>
            <a:ext cx="3269363" cy="2205938"/>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49246"/>
            <a:ext cx="3243617" cy="2432713"/>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243617" cy="2432713"/>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887" y="1962632"/>
            <a:ext cx="7538113" cy="4895368"/>
          </a:xfrm>
          <a:prstGeom prst="rect">
            <a:avLst/>
          </a:prstGeom>
        </p:spPr>
      </p:pic>
      <p:sp>
        <p:nvSpPr>
          <p:cNvPr id="10" name="Прямоугольник 9"/>
          <p:cNvSpPr/>
          <p:nvPr/>
        </p:nvSpPr>
        <p:spPr>
          <a:xfrm>
            <a:off x="3957585" y="1316301"/>
            <a:ext cx="6096000" cy="646331"/>
          </a:xfrm>
          <a:prstGeom prst="rect">
            <a:avLst/>
          </a:prstGeom>
        </p:spPr>
        <p:txBody>
          <a:bodyPr>
            <a:spAutoFit/>
          </a:bodyPr>
          <a:lstStyle/>
          <a:p>
            <a:r>
              <a:rPr lang="en-US" b="1" dirty="0"/>
              <a:t>The name is derived from the river </a:t>
            </a:r>
            <a:r>
              <a:rPr lang="en-US" b="1" dirty="0" err="1"/>
              <a:t>Pina</a:t>
            </a:r>
            <a:r>
              <a:rPr lang="en-US" b="1" dirty="0"/>
              <a:t>, those you can see on the pictures.</a:t>
            </a:r>
            <a:endParaRPr lang="ru-RU" b="1" dirty="0"/>
          </a:p>
        </p:txBody>
      </p:sp>
    </p:spTree>
    <p:extLst>
      <p:ext uri="{BB962C8B-B14F-4D97-AF65-F5344CB8AC3E}">
        <p14:creationId xmlns:p14="http://schemas.microsoft.com/office/powerpoint/2010/main" val="7034047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50126" y="110887"/>
            <a:ext cx="10781731" cy="1200329"/>
          </a:xfrm>
          <a:prstGeom prst="rect">
            <a:avLst/>
          </a:prstGeom>
        </p:spPr>
        <p:txBody>
          <a:bodyPr wrap="square">
            <a:spAutoFit/>
          </a:bodyPr>
          <a:lstStyle/>
          <a:p>
            <a:r>
              <a:rPr lang="ru-RU" sz="2400" dirty="0" err="1">
                <a:solidFill>
                  <a:schemeClr val="accent5">
                    <a:lumMod val="60000"/>
                    <a:lumOff val="40000"/>
                  </a:schemeClr>
                </a:solidFill>
              </a:rPr>
              <a:t>Relief</a:t>
            </a:r>
            <a:r>
              <a:rPr lang="ru-RU" sz="2400" dirty="0">
                <a:solidFill>
                  <a:schemeClr val="accent5">
                    <a:lumMod val="60000"/>
                    <a:lumOff val="40000"/>
                  </a:schemeClr>
                </a:solidFill>
              </a:rPr>
              <a:t> </a:t>
            </a:r>
            <a:r>
              <a:rPr lang="ru-RU" sz="2400" dirty="0" err="1">
                <a:solidFill>
                  <a:schemeClr val="accent5">
                    <a:lumMod val="60000"/>
                    <a:lumOff val="40000"/>
                  </a:schemeClr>
                </a:solidFill>
              </a:rPr>
              <a:t>of</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territory</a:t>
            </a:r>
            <a:r>
              <a:rPr lang="ru-RU" sz="2400" dirty="0">
                <a:solidFill>
                  <a:schemeClr val="accent5">
                    <a:lumMod val="60000"/>
                    <a:lumOff val="40000"/>
                  </a:schemeClr>
                </a:solidFill>
              </a:rPr>
              <a:t>, </a:t>
            </a:r>
            <a:r>
              <a:rPr lang="ru-RU" sz="2400" dirty="0" err="1">
                <a:solidFill>
                  <a:schemeClr val="accent5">
                    <a:lumMod val="60000"/>
                    <a:lumOff val="40000"/>
                  </a:schemeClr>
                </a:solidFill>
              </a:rPr>
              <a:t>which</a:t>
            </a:r>
            <a:r>
              <a:rPr lang="ru-RU" sz="2400" dirty="0">
                <a:solidFill>
                  <a:schemeClr val="accent5">
                    <a:lumMod val="60000"/>
                    <a:lumOff val="40000"/>
                  </a:schemeClr>
                </a:solidFill>
              </a:rPr>
              <a:t> </a:t>
            </a:r>
            <a:r>
              <a:rPr lang="ru-RU" sz="2400" dirty="0" err="1">
                <a:solidFill>
                  <a:schemeClr val="accent5">
                    <a:lumMod val="60000"/>
                    <a:lumOff val="40000"/>
                  </a:schemeClr>
                </a:solidFill>
              </a:rPr>
              <a:t>is</a:t>
            </a:r>
            <a:r>
              <a:rPr lang="ru-RU" sz="2400" dirty="0">
                <a:solidFill>
                  <a:schemeClr val="accent5">
                    <a:lumMod val="60000"/>
                    <a:lumOff val="40000"/>
                  </a:schemeClr>
                </a:solidFill>
              </a:rPr>
              <a:t> </a:t>
            </a:r>
            <a:r>
              <a:rPr lang="ru-RU" sz="2400" dirty="0" err="1">
                <a:solidFill>
                  <a:schemeClr val="accent5">
                    <a:lumMod val="60000"/>
                    <a:lumOff val="40000"/>
                  </a:schemeClr>
                </a:solidFill>
              </a:rPr>
              <a:t>located</a:t>
            </a:r>
            <a:r>
              <a:rPr lang="ru-RU" sz="2400" dirty="0">
                <a:solidFill>
                  <a:schemeClr val="accent5">
                    <a:lumMod val="60000"/>
                    <a:lumOff val="40000"/>
                  </a:schemeClr>
                </a:solidFill>
              </a:rPr>
              <a:t> </a:t>
            </a:r>
            <a:r>
              <a:rPr lang="ru-RU" sz="2400" dirty="0" err="1">
                <a:solidFill>
                  <a:schemeClr val="accent5">
                    <a:lumMod val="60000"/>
                    <a:lumOff val="40000"/>
                  </a:schemeClr>
                </a:solidFill>
              </a:rPr>
              <a:t>in</a:t>
            </a:r>
            <a:r>
              <a:rPr lang="ru-RU" sz="2400" dirty="0">
                <a:solidFill>
                  <a:schemeClr val="accent5">
                    <a:lumMod val="60000"/>
                    <a:lumOff val="40000"/>
                  </a:schemeClr>
                </a:solidFill>
              </a:rPr>
              <a:t> </a:t>
            </a:r>
            <a:r>
              <a:rPr lang="ru-RU" sz="2400" dirty="0" err="1">
                <a:solidFill>
                  <a:schemeClr val="accent5">
                    <a:lumMod val="60000"/>
                    <a:lumOff val="40000"/>
                  </a:schemeClr>
                </a:solidFill>
              </a:rPr>
              <a:t>Pinsk</a:t>
            </a:r>
            <a:r>
              <a:rPr lang="ru-RU" sz="2400" dirty="0">
                <a:solidFill>
                  <a:schemeClr val="accent5">
                    <a:lumMod val="60000"/>
                    <a:lumOff val="40000"/>
                  </a:schemeClr>
                </a:solidFill>
              </a:rPr>
              <a:t>, </a:t>
            </a:r>
            <a:r>
              <a:rPr lang="ru-RU" sz="2400" dirty="0" err="1">
                <a:solidFill>
                  <a:schemeClr val="accent5">
                    <a:lumMod val="60000"/>
                    <a:lumOff val="40000"/>
                  </a:schemeClr>
                </a:solidFill>
              </a:rPr>
              <a:t>flat</a:t>
            </a:r>
            <a:r>
              <a:rPr lang="ru-RU" sz="2400" dirty="0">
                <a:solidFill>
                  <a:schemeClr val="accent5">
                    <a:lumMod val="60000"/>
                    <a:lumOff val="40000"/>
                  </a:schemeClr>
                </a:solidFill>
              </a:rPr>
              <a:t>, </a:t>
            </a:r>
            <a:r>
              <a:rPr lang="ru-RU" sz="2400" dirty="0" err="1">
                <a:solidFill>
                  <a:schemeClr val="accent5">
                    <a:lumMod val="60000"/>
                    <a:lumOff val="40000"/>
                  </a:schemeClr>
                </a:solidFill>
              </a:rPr>
              <a:t>slightly</a:t>
            </a:r>
            <a:r>
              <a:rPr lang="ru-RU" sz="2400" dirty="0">
                <a:solidFill>
                  <a:schemeClr val="accent5">
                    <a:lumMod val="60000"/>
                    <a:lumOff val="40000"/>
                  </a:schemeClr>
                </a:solidFill>
              </a:rPr>
              <a:t> </a:t>
            </a:r>
            <a:r>
              <a:rPr lang="ru-RU" sz="2400" dirty="0" err="1">
                <a:solidFill>
                  <a:schemeClr val="accent5">
                    <a:lumMod val="60000"/>
                    <a:lumOff val="40000"/>
                  </a:schemeClr>
                </a:solidFill>
              </a:rPr>
              <a:t>descending</a:t>
            </a:r>
            <a:r>
              <a:rPr lang="ru-RU" sz="2400" dirty="0">
                <a:solidFill>
                  <a:schemeClr val="accent5">
                    <a:lumMod val="60000"/>
                    <a:lumOff val="40000"/>
                  </a:schemeClr>
                </a:solidFill>
              </a:rPr>
              <a:t> </a:t>
            </a:r>
            <a:r>
              <a:rPr lang="ru-RU" sz="2400" dirty="0" err="1">
                <a:solidFill>
                  <a:schemeClr val="accent5">
                    <a:lumMod val="60000"/>
                    <a:lumOff val="40000"/>
                  </a:schemeClr>
                </a:solidFill>
              </a:rPr>
              <a:t>to</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flood</a:t>
            </a:r>
            <a:r>
              <a:rPr lang="ru-RU" sz="2400" dirty="0">
                <a:solidFill>
                  <a:schemeClr val="accent5">
                    <a:lumMod val="60000"/>
                    <a:lumOff val="40000"/>
                  </a:schemeClr>
                </a:solidFill>
              </a:rPr>
              <a:t> </a:t>
            </a:r>
            <a:r>
              <a:rPr lang="ru-RU" sz="2400" dirty="0" err="1">
                <a:solidFill>
                  <a:schemeClr val="accent5">
                    <a:lumMod val="60000"/>
                    <a:lumOff val="40000"/>
                  </a:schemeClr>
                </a:solidFill>
              </a:rPr>
              <a:t>plain</a:t>
            </a:r>
            <a:r>
              <a:rPr lang="ru-RU" sz="2400" dirty="0">
                <a:solidFill>
                  <a:schemeClr val="accent5">
                    <a:lumMod val="60000"/>
                    <a:lumOff val="40000"/>
                  </a:schemeClr>
                </a:solidFill>
              </a:rPr>
              <a:t> </a:t>
            </a:r>
            <a:r>
              <a:rPr lang="ru-RU" sz="2400" dirty="0" err="1">
                <a:solidFill>
                  <a:schemeClr val="accent5">
                    <a:lumMod val="60000"/>
                    <a:lumOff val="40000"/>
                  </a:schemeClr>
                </a:solidFill>
              </a:rPr>
              <a:t>Pina</a:t>
            </a:r>
            <a:r>
              <a:rPr lang="ru-RU" sz="2400" dirty="0">
                <a:solidFill>
                  <a:schemeClr val="accent5">
                    <a:lumMod val="60000"/>
                    <a:lumOff val="40000"/>
                  </a:schemeClr>
                </a:solidFill>
              </a:rPr>
              <a:t>. </a:t>
            </a:r>
            <a:r>
              <a:rPr lang="ru-RU" sz="2400" dirty="0" err="1">
                <a:solidFill>
                  <a:schemeClr val="accent5">
                    <a:lumMod val="60000"/>
                    <a:lumOff val="40000"/>
                  </a:schemeClr>
                </a:solidFill>
              </a:rPr>
              <a:t>In</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historic</a:t>
            </a:r>
            <a:r>
              <a:rPr lang="ru-RU" sz="2400" dirty="0">
                <a:solidFill>
                  <a:schemeClr val="accent5">
                    <a:lumMod val="60000"/>
                    <a:lumOff val="40000"/>
                  </a:schemeClr>
                </a:solidFill>
              </a:rPr>
              <a:t> </a:t>
            </a:r>
            <a:r>
              <a:rPr lang="ru-RU" sz="2400" dirty="0" err="1">
                <a:solidFill>
                  <a:schemeClr val="accent5">
                    <a:lumMod val="60000"/>
                    <a:lumOff val="40000"/>
                  </a:schemeClr>
                </a:solidFill>
              </a:rPr>
              <a:t>center</a:t>
            </a:r>
            <a:r>
              <a:rPr lang="ru-RU" sz="2400" dirty="0">
                <a:solidFill>
                  <a:schemeClr val="accent5">
                    <a:lumMod val="60000"/>
                    <a:lumOff val="40000"/>
                  </a:schemeClr>
                </a:solidFill>
              </a:rPr>
              <a:t> </a:t>
            </a:r>
            <a:r>
              <a:rPr lang="ru-RU" sz="2400" dirty="0" err="1">
                <a:solidFill>
                  <a:schemeClr val="accent5">
                    <a:lumMod val="60000"/>
                    <a:lumOff val="40000"/>
                  </a:schemeClr>
                </a:solidFill>
              </a:rPr>
              <a:t>of</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city</a:t>
            </a:r>
            <a:r>
              <a:rPr lang="ru-RU" sz="2400" dirty="0">
                <a:solidFill>
                  <a:schemeClr val="accent5">
                    <a:lumMod val="60000"/>
                    <a:lumOff val="40000"/>
                  </a:schemeClr>
                </a:solidFill>
              </a:rPr>
              <a:t>, </a:t>
            </a:r>
            <a:r>
              <a:rPr lang="ru-RU" sz="2400" dirty="0" err="1">
                <a:solidFill>
                  <a:schemeClr val="accent5">
                    <a:lumMod val="60000"/>
                    <a:lumOff val="40000"/>
                  </a:schemeClr>
                </a:solidFill>
              </a:rPr>
              <a:t>near</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city</a:t>
            </a:r>
            <a:r>
              <a:rPr lang="ru-RU" sz="2400" dirty="0">
                <a:solidFill>
                  <a:schemeClr val="accent5">
                    <a:lumMod val="60000"/>
                    <a:lumOff val="40000"/>
                  </a:schemeClr>
                </a:solidFill>
              </a:rPr>
              <a:t> </a:t>
            </a:r>
            <a:r>
              <a:rPr lang="ru-RU" sz="2400" dirty="0" err="1">
                <a:solidFill>
                  <a:schemeClr val="accent5">
                    <a:lumMod val="60000"/>
                    <a:lumOff val="40000"/>
                  </a:schemeClr>
                </a:solidFill>
              </a:rPr>
              <a:t>park</a:t>
            </a:r>
            <a:r>
              <a:rPr lang="ru-RU" sz="2400" dirty="0">
                <a:solidFill>
                  <a:schemeClr val="accent5">
                    <a:lumMod val="60000"/>
                    <a:lumOff val="40000"/>
                  </a:schemeClr>
                </a:solidFill>
              </a:rPr>
              <a:t>, </a:t>
            </a:r>
            <a:r>
              <a:rPr lang="ru-RU" sz="2400" dirty="0" err="1">
                <a:solidFill>
                  <a:schemeClr val="accent5">
                    <a:lumMod val="60000"/>
                    <a:lumOff val="40000"/>
                  </a:schemeClr>
                </a:solidFill>
              </a:rPr>
              <a:t>Pina</a:t>
            </a:r>
            <a:r>
              <a:rPr lang="ru-RU" sz="2400" dirty="0">
                <a:solidFill>
                  <a:schemeClr val="accent5">
                    <a:lumMod val="60000"/>
                    <a:lumOff val="40000"/>
                  </a:schemeClr>
                </a:solidFill>
              </a:rPr>
              <a:t> </a:t>
            </a:r>
            <a:r>
              <a:rPr lang="ru-RU" sz="2400" dirty="0" err="1">
                <a:solidFill>
                  <a:schemeClr val="accent5">
                    <a:lumMod val="60000"/>
                    <a:lumOff val="40000"/>
                  </a:schemeClr>
                </a:solidFill>
              </a:rPr>
              <a:t>flows</a:t>
            </a:r>
            <a:r>
              <a:rPr lang="ru-RU" sz="2400" dirty="0">
                <a:solidFill>
                  <a:schemeClr val="accent5">
                    <a:lumMod val="60000"/>
                    <a:lumOff val="40000"/>
                  </a:schemeClr>
                </a:solidFill>
              </a:rPr>
              <a:t> </a:t>
            </a:r>
            <a:r>
              <a:rPr lang="ru-RU" sz="2400" dirty="0" err="1">
                <a:solidFill>
                  <a:schemeClr val="accent5">
                    <a:lumMod val="60000"/>
                    <a:lumOff val="40000"/>
                  </a:schemeClr>
                </a:solidFill>
              </a:rPr>
              <a:t>into</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Pripyat</a:t>
            </a:r>
            <a:r>
              <a:rPr lang="ru-RU" sz="2400" dirty="0">
                <a:solidFill>
                  <a:schemeClr val="accent5">
                    <a:lumMod val="60000"/>
                    <a:lumOff val="40000"/>
                  </a:schemeClr>
                </a:solidFill>
              </a:rPr>
              <a:t>. </a:t>
            </a:r>
            <a:r>
              <a:rPr lang="ru-RU" sz="2400" dirty="0" err="1">
                <a:solidFill>
                  <a:schemeClr val="accent5">
                    <a:lumMod val="60000"/>
                    <a:lumOff val="40000"/>
                  </a:schemeClr>
                </a:solidFill>
              </a:rPr>
              <a:t>On</a:t>
            </a:r>
            <a:r>
              <a:rPr lang="ru-RU" sz="2400" dirty="0">
                <a:solidFill>
                  <a:schemeClr val="accent5">
                    <a:lumMod val="60000"/>
                    <a:lumOff val="40000"/>
                  </a:schemeClr>
                </a:solidFill>
              </a:rPr>
              <a:t> </a:t>
            </a:r>
            <a:r>
              <a:rPr lang="ru-RU" sz="2400" dirty="0" err="1">
                <a:solidFill>
                  <a:schemeClr val="accent5">
                    <a:lumMod val="60000"/>
                    <a:lumOff val="40000"/>
                  </a:schemeClr>
                </a:solidFill>
              </a:rPr>
              <a:t>the</a:t>
            </a:r>
            <a:r>
              <a:rPr lang="ru-RU" sz="2400" dirty="0">
                <a:solidFill>
                  <a:schemeClr val="accent5">
                    <a:lumMod val="60000"/>
                    <a:lumOff val="40000"/>
                  </a:schemeClr>
                </a:solidFill>
              </a:rPr>
              <a:t> </a:t>
            </a:r>
            <a:r>
              <a:rPr lang="ru-RU" sz="2400" dirty="0" err="1">
                <a:solidFill>
                  <a:schemeClr val="accent5">
                    <a:lumMod val="60000"/>
                    <a:lumOff val="40000"/>
                  </a:schemeClr>
                </a:solidFill>
              </a:rPr>
              <a:t>territory</a:t>
            </a:r>
            <a:r>
              <a:rPr lang="ru-RU" sz="2400" dirty="0">
                <a:solidFill>
                  <a:schemeClr val="accent5">
                    <a:lumMod val="60000"/>
                    <a:lumOff val="40000"/>
                  </a:schemeClr>
                </a:solidFill>
              </a:rPr>
              <a:t> </a:t>
            </a:r>
            <a:r>
              <a:rPr lang="en-US" sz="2400" dirty="0">
                <a:solidFill>
                  <a:schemeClr val="accent5">
                    <a:lumMod val="60000"/>
                    <a:lumOff val="40000"/>
                  </a:schemeClr>
                </a:solidFill>
              </a:rPr>
              <a:t>Pinsk river</a:t>
            </a:r>
            <a:r>
              <a:rPr lang="ru-RU" sz="2400" dirty="0">
                <a:solidFill>
                  <a:schemeClr val="accent5">
                    <a:lumMod val="60000"/>
                    <a:lumOff val="40000"/>
                  </a:schemeClr>
                </a:solidFill>
              </a:rPr>
              <a:t> </a:t>
            </a:r>
            <a:r>
              <a:rPr lang="ru-RU" sz="2400" dirty="0" err="1">
                <a:solidFill>
                  <a:schemeClr val="accent5">
                    <a:lumMod val="60000"/>
                    <a:lumOff val="40000"/>
                  </a:schemeClr>
                </a:solidFill>
              </a:rPr>
              <a:t>does</a:t>
            </a:r>
            <a:r>
              <a:rPr lang="ru-RU" sz="2400" dirty="0">
                <a:solidFill>
                  <a:schemeClr val="accent5">
                    <a:lumMod val="60000"/>
                    <a:lumOff val="40000"/>
                  </a:schemeClr>
                </a:solidFill>
              </a:rPr>
              <a:t> </a:t>
            </a:r>
            <a:r>
              <a:rPr lang="ru-RU" sz="2400" dirty="0" err="1">
                <a:solidFill>
                  <a:schemeClr val="accent5">
                    <a:lumMod val="60000"/>
                    <a:lumOff val="40000"/>
                  </a:schemeClr>
                </a:solidFill>
              </a:rPr>
              <a:t>not</a:t>
            </a:r>
            <a:r>
              <a:rPr lang="ru-RU" sz="2400" dirty="0">
                <a:solidFill>
                  <a:schemeClr val="accent5">
                    <a:lumMod val="60000"/>
                    <a:lumOff val="40000"/>
                  </a:schemeClr>
                </a:solidFill>
              </a:rPr>
              <a:t> </a:t>
            </a:r>
            <a:r>
              <a:rPr lang="en-US" sz="2400" dirty="0">
                <a:solidFill>
                  <a:schemeClr val="accent5">
                    <a:lumMod val="60000"/>
                    <a:lumOff val="40000"/>
                  </a:schemeClr>
                </a:solidFill>
              </a:rPr>
              <a:t>have any inflows.</a:t>
            </a:r>
            <a:endParaRPr lang="ru-RU" sz="2400" dirty="0">
              <a:solidFill>
                <a:schemeClr val="accent5">
                  <a:lumMod val="60000"/>
                  <a:lumOff val="40000"/>
                </a:schemeClr>
              </a:solidFill>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93852"/>
            <a:ext cx="4067033" cy="2702609"/>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6577"/>
            <a:ext cx="4067033" cy="2961309"/>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033" y="1341217"/>
            <a:ext cx="4412776" cy="2484013"/>
          </a:xfrm>
          <a:prstGeom prst="rect">
            <a:avLst/>
          </a:prstGeom>
        </p:spPr>
      </p:pic>
      <p:sp>
        <p:nvSpPr>
          <p:cNvPr id="9" name="Прямоугольник 8"/>
          <p:cNvSpPr/>
          <p:nvPr/>
        </p:nvSpPr>
        <p:spPr>
          <a:xfrm>
            <a:off x="9353266" y="2583223"/>
            <a:ext cx="3157182" cy="1200329"/>
          </a:xfrm>
          <a:prstGeom prst="rect">
            <a:avLst/>
          </a:prstGeom>
        </p:spPr>
        <p:txBody>
          <a:bodyPr wrap="square">
            <a:spAutoFit/>
          </a:bodyPr>
          <a:lstStyle/>
          <a:p>
            <a:r>
              <a:rPr lang="ru-RU" dirty="0" err="1">
                <a:solidFill>
                  <a:srgbClr val="0070C0"/>
                </a:solidFill>
              </a:rPr>
              <a:t>June</a:t>
            </a:r>
            <a:r>
              <a:rPr lang="ru-RU" dirty="0">
                <a:solidFill>
                  <a:srgbClr val="0070C0"/>
                </a:solidFill>
              </a:rPr>
              <a:t> 15-16 2013, 2013, </a:t>
            </a:r>
            <a:r>
              <a:rPr lang="ru-RU" dirty="0" err="1">
                <a:solidFill>
                  <a:srgbClr val="0070C0"/>
                </a:solidFill>
              </a:rPr>
              <a:t>held</a:t>
            </a:r>
            <a:r>
              <a:rPr lang="ru-RU" dirty="0">
                <a:solidFill>
                  <a:srgbClr val="0070C0"/>
                </a:solidFill>
              </a:rPr>
              <a:t> </a:t>
            </a:r>
            <a:r>
              <a:rPr lang="ru-RU" dirty="0" err="1">
                <a:solidFill>
                  <a:srgbClr val="0070C0"/>
                </a:solidFill>
              </a:rPr>
              <a:t>the</a:t>
            </a:r>
            <a:r>
              <a:rPr lang="ru-RU" dirty="0">
                <a:solidFill>
                  <a:srgbClr val="0070C0"/>
                </a:solidFill>
              </a:rPr>
              <a:t> 1st </a:t>
            </a:r>
            <a:r>
              <a:rPr lang="ru-RU" dirty="0" err="1">
                <a:solidFill>
                  <a:srgbClr val="0070C0"/>
                </a:solidFill>
              </a:rPr>
              <a:t>stage</a:t>
            </a:r>
            <a:r>
              <a:rPr lang="ru-RU" dirty="0">
                <a:solidFill>
                  <a:srgbClr val="0070C0"/>
                </a:solidFill>
              </a:rPr>
              <a:t> </a:t>
            </a:r>
            <a:r>
              <a:rPr lang="ru-RU" dirty="0" err="1">
                <a:solidFill>
                  <a:srgbClr val="0070C0"/>
                </a:solidFill>
              </a:rPr>
              <a:t>of</a:t>
            </a:r>
            <a:r>
              <a:rPr lang="ru-RU" dirty="0">
                <a:solidFill>
                  <a:srgbClr val="0070C0"/>
                </a:solidFill>
              </a:rPr>
              <a:t> </a:t>
            </a:r>
            <a:r>
              <a:rPr lang="ru-RU" dirty="0" err="1">
                <a:solidFill>
                  <a:srgbClr val="0070C0"/>
                </a:solidFill>
              </a:rPr>
              <a:t>the</a:t>
            </a:r>
            <a:r>
              <a:rPr lang="ru-RU" dirty="0">
                <a:solidFill>
                  <a:srgbClr val="0070C0"/>
                </a:solidFill>
              </a:rPr>
              <a:t> </a:t>
            </a:r>
            <a:r>
              <a:rPr lang="ru-RU" dirty="0" err="1">
                <a:solidFill>
                  <a:srgbClr val="0070C0"/>
                </a:solidFill>
              </a:rPr>
              <a:t>open</a:t>
            </a:r>
            <a:r>
              <a:rPr lang="ru-RU" dirty="0">
                <a:solidFill>
                  <a:srgbClr val="0070C0"/>
                </a:solidFill>
              </a:rPr>
              <a:t> </a:t>
            </a:r>
            <a:r>
              <a:rPr lang="ru-RU" dirty="0" err="1">
                <a:solidFill>
                  <a:srgbClr val="0070C0"/>
                </a:solidFill>
              </a:rPr>
              <a:t>championship</a:t>
            </a:r>
            <a:r>
              <a:rPr lang="ru-RU" dirty="0">
                <a:solidFill>
                  <a:srgbClr val="0070C0"/>
                </a:solidFill>
              </a:rPr>
              <a:t> </a:t>
            </a:r>
            <a:r>
              <a:rPr lang="ru-RU" dirty="0" err="1">
                <a:solidFill>
                  <a:srgbClr val="0070C0"/>
                </a:solidFill>
              </a:rPr>
              <a:t>of</a:t>
            </a:r>
            <a:r>
              <a:rPr lang="ru-RU" dirty="0">
                <a:solidFill>
                  <a:srgbClr val="0070C0"/>
                </a:solidFill>
              </a:rPr>
              <a:t> </a:t>
            </a:r>
            <a:r>
              <a:rPr lang="ru-RU" dirty="0" err="1">
                <a:solidFill>
                  <a:srgbClr val="0070C0"/>
                </a:solidFill>
              </a:rPr>
              <a:t>Belarus</a:t>
            </a:r>
            <a:r>
              <a:rPr lang="ru-RU" dirty="0">
                <a:solidFill>
                  <a:srgbClr val="0070C0"/>
                </a:solidFill>
              </a:rPr>
              <a:t> </a:t>
            </a:r>
            <a:r>
              <a:rPr lang="ru-RU" dirty="0" err="1">
                <a:solidFill>
                  <a:srgbClr val="0070C0"/>
                </a:solidFill>
              </a:rPr>
              <a:t>in</a:t>
            </a:r>
            <a:r>
              <a:rPr lang="ru-RU" dirty="0">
                <a:solidFill>
                  <a:srgbClr val="0070C0"/>
                </a:solidFill>
              </a:rPr>
              <a:t> </a:t>
            </a:r>
            <a:r>
              <a:rPr lang="ru-RU" dirty="0" err="1">
                <a:solidFill>
                  <a:srgbClr val="0070C0"/>
                </a:solidFill>
              </a:rPr>
              <a:t>sport-fishing</a:t>
            </a:r>
            <a:r>
              <a:rPr lang="ru-RU" dirty="0">
                <a:solidFill>
                  <a:srgbClr val="0070C0"/>
                </a:solidFill>
              </a:rPr>
              <a:t> </a:t>
            </a:r>
            <a:r>
              <a:rPr lang="ru-RU" dirty="0" err="1">
                <a:solidFill>
                  <a:srgbClr val="0070C0"/>
                </a:solidFill>
              </a:rPr>
              <a:t>rod</a:t>
            </a:r>
            <a:r>
              <a:rPr lang="ru-RU" dirty="0">
                <a:solidFill>
                  <a:srgbClr val="0070C0"/>
                </a:solidFill>
              </a:rPr>
              <a:t> </a:t>
            </a:r>
            <a:r>
              <a:rPr lang="ru-RU" dirty="0" err="1">
                <a:solidFill>
                  <a:srgbClr val="0070C0"/>
                </a:solidFill>
              </a:rPr>
              <a:t>in</a:t>
            </a:r>
            <a:r>
              <a:rPr lang="ru-RU" dirty="0">
                <a:solidFill>
                  <a:srgbClr val="0070C0"/>
                </a:solidFill>
              </a:rPr>
              <a:t> </a:t>
            </a:r>
            <a:r>
              <a:rPr lang="ru-RU" dirty="0" err="1">
                <a:solidFill>
                  <a:srgbClr val="0070C0"/>
                </a:solidFill>
              </a:rPr>
              <a:t>summer</a:t>
            </a:r>
            <a:endParaRPr lang="ru-RU" dirty="0">
              <a:solidFill>
                <a:srgbClr val="0070C0"/>
              </a:solidFill>
            </a:endParaRPr>
          </a:p>
        </p:txBody>
      </p:sp>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0869" y="4850382"/>
            <a:ext cx="3011131" cy="2017458"/>
          </a:xfrm>
          <a:prstGeom prst="rect">
            <a:avLst/>
          </a:prstGeom>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854" y="3844910"/>
            <a:ext cx="4354015" cy="3022930"/>
          </a:xfrm>
          <a:prstGeom prst="rect">
            <a:avLst/>
          </a:prstGeom>
        </p:spPr>
      </p:pic>
    </p:spTree>
    <p:extLst>
      <p:ext uri="{BB962C8B-B14F-4D97-AF65-F5344CB8AC3E}">
        <p14:creationId xmlns:p14="http://schemas.microsoft.com/office/powerpoint/2010/main" val="14610528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1636"/>
            <a:ext cx="12192000" cy="4156364"/>
          </a:xfrm>
          <a:prstGeom prst="rect">
            <a:avLst/>
          </a:prstGeom>
        </p:spPr>
      </p:pic>
      <p:sp>
        <p:nvSpPr>
          <p:cNvPr id="5" name="Прямоугольник 4"/>
          <p:cNvSpPr/>
          <p:nvPr/>
        </p:nvSpPr>
        <p:spPr>
          <a:xfrm>
            <a:off x="3381691" y="2701636"/>
            <a:ext cx="5182957" cy="369332"/>
          </a:xfrm>
          <a:prstGeom prst="rect">
            <a:avLst/>
          </a:prstGeom>
        </p:spPr>
        <p:txBody>
          <a:bodyPr wrap="none">
            <a:spAutoFit/>
          </a:bodyPr>
          <a:lstStyle/>
          <a:p>
            <a:r>
              <a:rPr lang="ru-RU"/>
              <a:t>Changing the number of population (XVI-XXI century)</a:t>
            </a:r>
          </a:p>
        </p:txBody>
      </p:sp>
      <p:sp>
        <p:nvSpPr>
          <p:cNvPr id="6" name="Прямоугольник 5"/>
          <p:cNvSpPr/>
          <p:nvPr/>
        </p:nvSpPr>
        <p:spPr>
          <a:xfrm>
            <a:off x="550459" y="873667"/>
            <a:ext cx="6096000" cy="369332"/>
          </a:xfrm>
          <a:prstGeom prst="rect">
            <a:avLst/>
          </a:prstGeom>
        </p:spPr>
        <p:txBody>
          <a:bodyPr>
            <a:spAutoFit/>
          </a:bodyPr>
          <a:lstStyle/>
          <a:p>
            <a:endParaRPr lang="ru-RU"/>
          </a:p>
        </p:txBody>
      </p:sp>
      <p:sp>
        <p:nvSpPr>
          <p:cNvPr id="7" name="Прямоугольник 6"/>
          <p:cNvSpPr/>
          <p:nvPr/>
        </p:nvSpPr>
        <p:spPr>
          <a:xfrm>
            <a:off x="-1" y="171824"/>
            <a:ext cx="12078269" cy="461665"/>
          </a:xfrm>
          <a:prstGeom prst="rect">
            <a:avLst/>
          </a:prstGeom>
        </p:spPr>
        <p:txBody>
          <a:bodyPr wrap="square" anchor="t">
            <a:spAutoFit/>
          </a:bodyPr>
          <a:lstStyle/>
          <a:p>
            <a:r>
              <a:rPr lang="en-US" sz="2400" dirty="0">
                <a:latin typeface="Arial Black" panose="020B0A04020102020204" pitchFamily="34" charset="0"/>
              </a:rPr>
              <a:t>Pinsk ranked 10th most populous in the country, in the Brest region - 3</a:t>
            </a:r>
            <a:endParaRPr lang="ru-RU" sz="2400" dirty="0">
              <a:latin typeface="Arial Black" panose="020B0A04020102020204" pitchFamily="34" charset="0"/>
            </a:endParaRPr>
          </a:p>
        </p:txBody>
      </p:sp>
      <p:sp>
        <p:nvSpPr>
          <p:cNvPr id="8" name="Прямоугольник 7"/>
          <p:cNvSpPr/>
          <p:nvPr/>
        </p:nvSpPr>
        <p:spPr>
          <a:xfrm>
            <a:off x="796120" y="988923"/>
            <a:ext cx="10053851" cy="1384995"/>
          </a:xfrm>
          <a:prstGeom prst="rect">
            <a:avLst/>
          </a:prstGeom>
        </p:spPr>
        <p:txBody>
          <a:bodyPr wrap="square" anchor="t">
            <a:spAutoFit/>
          </a:bodyPr>
          <a:lstStyle/>
          <a:p>
            <a:r>
              <a:rPr lang="ru-RU" sz="2800" dirty="0" err="1"/>
              <a:t>Pinsk</a:t>
            </a:r>
            <a:r>
              <a:rPr lang="ru-RU" sz="2800" dirty="0"/>
              <a:t> - a </a:t>
            </a:r>
            <a:r>
              <a:rPr lang="ru-RU" sz="2800" dirty="0" err="1"/>
              <a:t>cosmopolitan</a:t>
            </a:r>
            <a:r>
              <a:rPr lang="ru-RU" sz="2800" dirty="0"/>
              <a:t> </a:t>
            </a:r>
            <a:r>
              <a:rPr lang="ru-RU" sz="2800" dirty="0" err="1"/>
              <a:t>city</a:t>
            </a:r>
            <a:r>
              <a:rPr lang="ru-RU" sz="2800" dirty="0"/>
              <a:t>. </a:t>
            </a:r>
            <a:r>
              <a:rPr lang="ru-RU" sz="2800" dirty="0" err="1"/>
              <a:t>According</a:t>
            </a:r>
            <a:r>
              <a:rPr lang="ru-RU" sz="2800" dirty="0"/>
              <a:t> </a:t>
            </a:r>
            <a:r>
              <a:rPr lang="ru-RU" sz="2800" dirty="0" err="1"/>
              <a:t>to</a:t>
            </a:r>
            <a:r>
              <a:rPr lang="ru-RU" sz="2800" dirty="0"/>
              <a:t> </a:t>
            </a:r>
            <a:r>
              <a:rPr lang="ru-RU" sz="2800" dirty="0" err="1"/>
              <a:t>the</a:t>
            </a:r>
            <a:r>
              <a:rPr lang="ru-RU" sz="2800" dirty="0"/>
              <a:t> 1999 </a:t>
            </a:r>
            <a:r>
              <a:rPr lang="ru-RU" sz="2800" dirty="0" err="1"/>
              <a:t>census</a:t>
            </a:r>
            <a:r>
              <a:rPr lang="ru-RU" sz="2800" dirty="0"/>
              <a:t>, </a:t>
            </a:r>
            <a:r>
              <a:rPr lang="ru-RU" sz="2800" dirty="0" err="1"/>
              <a:t>in</a:t>
            </a:r>
            <a:r>
              <a:rPr lang="ru-RU" sz="2800" dirty="0"/>
              <a:t> </a:t>
            </a:r>
            <a:r>
              <a:rPr lang="ru-RU" sz="2800" dirty="0" err="1"/>
              <a:t>Pinsk</a:t>
            </a:r>
            <a:r>
              <a:rPr lang="ru-RU" sz="2800" dirty="0"/>
              <a:t> </a:t>
            </a:r>
            <a:r>
              <a:rPr lang="ru-RU" sz="2800" dirty="0" err="1"/>
              <a:t>lived</a:t>
            </a:r>
            <a:r>
              <a:rPr lang="ru-RU" sz="2800" dirty="0"/>
              <a:t> </a:t>
            </a:r>
            <a:r>
              <a:rPr lang="ru-RU" sz="2800" dirty="0" err="1"/>
              <a:t>more</a:t>
            </a:r>
            <a:r>
              <a:rPr lang="ru-RU" sz="2800" dirty="0"/>
              <a:t> </a:t>
            </a:r>
            <a:r>
              <a:rPr lang="ru-RU" sz="2800" dirty="0" err="1"/>
              <a:t>than</a:t>
            </a:r>
            <a:r>
              <a:rPr lang="ru-RU" sz="2800" dirty="0"/>
              <a:t> 85% </a:t>
            </a:r>
            <a:r>
              <a:rPr lang="ru-RU" sz="2800" dirty="0" err="1"/>
              <a:t>of</a:t>
            </a:r>
            <a:r>
              <a:rPr lang="ru-RU" sz="2800" dirty="0"/>
              <a:t> </a:t>
            </a:r>
            <a:r>
              <a:rPr lang="ru-RU" sz="2800" dirty="0" err="1"/>
              <a:t>Belarusians</a:t>
            </a:r>
            <a:r>
              <a:rPr lang="ru-RU" sz="2800" dirty="0"/>
              <a:t>, </a:t>
            </a:r>
            <a:r>
              <a:rPr lang="ru-RU" sz="2800" dirty="0" err="1"/>
              <a:t>about</a:t>
            </a:r>
            <a:r>
              <a:rPr lang="ru-RU" sz="2800" dirty="0"/>
              <a:t> 9% </a:t>
            </a:r>
            <a:r>
              <a:rPr lang="ru-RU" sz="2800" dirty="0" err="1"/>
              <a:t>Russian</a:t>
            </a:r>
            <a:r>
              <a:rPr lang="ru-RU" sz="2800" dirty="0"/>
              <a:t>, </a:t>
            </a:r>
            <a:r>
              <a:rPr lang="ru-RU" sz="2800" dirty="0" err="1"/>
              <a:t>about</a:t>
            </a:r>
            <a:r>
              <a:rPr lang="ru-RU" sz="2800" dirty="0"/>
              <a:t> 3.5% </a:t>
            </a:r>
            <a:r>
              <a:rPr lang="ru-RU" sz="2800" dirty="0" err="1"/>
              <a:t>of</a:t>
            </a:r>
            <a:r>
              <a:rPr lang="ru-RU" sz="2800" dirty="0"/>
              <a:t> </a:t>
            </a:r>
            <a:r>
              <a:rPr lang="ru-RU" sz="2800" dirty="0" err="1"/>
              <a:t>Ukrainians</a:t>
            </a:r>
            <a:r>
              <a:rPr lang="ru-RU" sz="2800" dirty="0"/>
              <a:t>, </a:t>
            </a:r>
            <a:r>
              <a:rPr lang="ru-RU" sz="2800" dirty="0" err="1"/>
              <a:t>Poles</a:t>
            </a:r>
            <a:r>
              <a:rPr lang="ru-RU" sz="2800" dirty="0"/>
              <a:t> </a:t>
            </a:r>
            <a:r>
              <a:rPr lang="ru-RU" sz="2800" dirty="0" err="1"/>
              <a:t>about</a:t>
            </a:r>
            <a:r>
              <a:rPr lang="ru-RU" sz="2800" dirty="0"/>
              <a:t> 1%, </a:t>
            </a:r>
            <a:r>
              <a:rPr lang="ru-RU" sz="2800" dirty="0" err="1"/>
              <a:t>about</a:t>
            </a:r>
            <a:r>
              <a:rPr lang="ru-RU" sz="2800" dirty="0"/>
              <a:t> 0.15% </a:t>
            </a:r>
            <a:r>
              <a:rPr lang="ru-RU" sz="2800" dirty="0" err="1"/>
              <a:t>of</a:t>
            </a:r>
            <a:r>
              <a:rPr lang="ru-RU" sz="2800" dirty="0"/>
              <a:t> </a:t>
            </a:r>
            <a:r>
              <a:rPr lang="ru-RU" sz="2800" dirty="0" err="1"/>
              <a:t>the</a:t>
            </a:r>
            <a:r>
              <a:rPr lang="ru-RU" sz="2800" dirty="0"/>
              <a:t> </a:t>
            </a:r>
            <a:r>
              <a:rPr lang="ru-RU" sz="2800" dirty="0" err="1"/>
              <a:t>Jews</a:t>
            </a:r>
            <a:endParaRPr lang="ru-RU" sz="2800" dirty="0"/>
          </a:p>
        </p:txBody>
      </p:sp>
    </p:spTree>
    <p:extLst>
      <p:ext uri="{BB962C8B-B14F-4D97-AF65-F5344CB8AC3E}">
        <p14:creationId xmlns:p14="http://schemas.microsoft.com/office/powerpoint/2010/main" val="1949092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86493" y="0"/>
            <a:ext cx="4138920" cy="792162"/>
          </a:xfrm>
        </p:spPr>
        <p:txBody>
          <a:bodyPr>
            <a:normAutofit/>
          </a:bodyPr>
          <a:lstStyle/>
          <a:p>
            <a:pPr algn="ctr"/>
            <a:r>
              <a:rPr lang="ru-RU" sz="4800" b="1" err="1">
                <a:solidFill>
                  <a:srgbClr val="7030A0"/>
                </a:solidFill>
              </a:rPr>
              <a:t>Our</a:t>
            </a:r>
            <a:r>
              <a:rPr lang="ru-RU" sz="4800" b="1">
                <a:solidFill>
                  <a:srgbClr val="7030A0"/>
                </a:solidFill>
              </a:rPr>
              <a:t> </a:t>
            </a:r>
            <a:r>
              <a:rPr lang="ru-RU" sz="4800" b="1" err="1">
                <a:solidFill>
                  <a:srgbClr val="7030A0"/>
                </a:solidFill>
              </a:rPr>
              <a:t>sights</a:t>
            </a:r>
            <a:endParaRPr lang="ru-RU" sz="9600" b="1" dirty="0">
              <a:solidFill>
                <a:srgbClr val="000000"/>
              </a:solidFill>
              <a:latin typeface="Calibri Light"/>
            </a:endParaRPr>
          </a:p>
        </p:txBody>
      </p:sp>
      <p:sp>
        <p:nvSpPr>
          <p:cNvPr id="3" name="Прямоугольник 2"/>
          <p:cNvSpPr/>
          <p:nvPr/>
        </p:nvSpPr>
        <p:spPr>
          <a:xfrm>
            <a:off x="1718283" y="742950"/>
            <a:ext cx="7805240" cy="707886"/>
          </a:xfrm>
          <a:prstGeom prst="rect">
            <a:avLst/>
          </a:prstGeom>
        </p:spPr>
        <p:txBody>
          <a:bodyPr wrap="square" anchor="t">
            <a:spAutoFit/>
          </a:bodyPr>
          <a:lstStyle/>
          <a:p>
            <a:r>
              <a:rPr lang="ru-RU" sz="2000" dirty="0" err="1"/>
              <a:t>In</a:t>
            </a:r>
            <a:r>
              <a:rPr lang="ru-RU" sz="2000" dirty="0"/>
              <a:t> </a:t>
            </a:r>
            <a:r>
              <a:rPr lang="ru-RU" sz="2000" dirty="0" err="1" smtClean="0"/>
              <a:t>Pinsk</a:t>
            </a:r>
            <a:r>
              <a:rPr lang="ru-RU" sz="2000" dirty="0" smtClean="0"/>
              <a:t> </a:t>
            </a:r>
            <a:r>
              <a:rPr lang="ru-RU" sz="2000" dirty="0" err="1"/>
              <a:t>you</a:t>
            </a:r>
            <a:r>
              <a:rPr lang="ru-RU" sz="2000" dirty="0"/>
              <a:t> </a:t>
            </a:r>
            <a:r>
              <a:rPr lang="ru-RU" sz="2000" dirty="0" err="1"/>
              <a:t>can</a:t>
            </a:r>
            <a:r>
              <a:rPr lang="ru-RU" sz="2000" dirty="0"/>
              <a:t> </a:t>
            </a:r>
            <a:r>
              <a:rPr lang="ru-RU" sz="2000" dirty="0" err="1"/>
              <a:t>visit</a:t>
            </a:r>
            <a:r>
              <a:rPr lang="ru-RU" sz="2000" dirty="0"/>
              <a:t> </a:t>
            </a:r>
            <a:r>
              <a:rPr lang="ru-RU" sz="2000" dirty="0" err="1"/>
              <a:t>charming</a:t>
            </a:r>
            <a:r>
              <a:rPr lang="ru-RU" sz="2000" dirty="0"/>
              <a:t> </a:t>
            </a:r>
            <a:r>
              <a:rPr lang="ru-RU" sz="2000" dirty="0" err="1" smtClean="0"/>
              <a:t>places</a:t>
            </a:r>
            <a:r>
              <a:rPr lang="en-US" sz="2000" dirty="0"/>
              <a:t> </a:t>
            </a:r>
            <a:r>
              <a:rPr lang="en-US" sz="2000" dirty="0" smtClean="0"/>
              <a:t>and have </a:t>
            </a:r>
            <a:r>
              <a:rPr lang="ru-RU" sz="2000" dirty="0" err="1" smtClean="0"/>
              <a:t>quiet</a:t>
            </a:r>
            <a:r>
              <a:rPr lang="ru-RU" sz="2000" dirty="0" smtClean="0"/>
              <a:t> </a:t>
            </a:r>
            <a:r>
              <a:rPr lang="ru-RU" sz="2000" dirty="0" err="1"/>
              <a:t>cup</a:t>
            </a:r>
            <a:r>
              <a:rPr lang="ru-RU" sz="2000" dirty="0"/>
              <a:t> </a:t>
            </a:r>
            <a:r>
              <a:rPr lang="ru-RU" sz="2000" dirty="0" err="1"/>
              <a:t>of</a:t>
            </a:r>
            <a:r>
              <a:rPr lang="ru-RU" sz="2000" dirty="0"/>
              <a:t> </a:t>
            </a:r>
            <a:r>
              <a:rPr lang="ru-RU" sz="2000" dirty="0" err="1"/>
              <a:t>coffee</a:t>
            </a:r>
            <a:r>
              <a:rPr lang="ru-RU" sz="2000" dirty="0"/>
              <a:t> </a:t>
            </a:r>
            <a:r>
              <a:rPr lang="ru-RU" sz="2000" dirty="0" err="1"/>
              <a:t>or</a:t>
            </a:r>
            <a:r>
              <a:rPr lang="ru-RU" sz="2000" dirty="0"/>
              <a:t> </a:t>
            </a:r>
            <a:r>
              <a:rPr lang="ru-RU" sz="2000" dirty="0" err="1"/>
              <a:t>tea</a:t>
            </a:r>
            <a:r>
              <a:rPr lang="ru-RU" sz="2000" dirty="0"/>
              <a:t> </a:t>
            </a:r>
            <a:r>
              <a:rPr lang="ru-RU" sz="2000" dirty="0" err="1"/>
              <a:t>with</a:t>
            </a:r>
            <a:r>
              <a:rPr lang="ru-RU" sz="2000" dirty="0"/>
              <a:t> </a:t>
            </a:r>
            <a:r>
              <a:rPr lang="ru-RU" sz="2000" dirty="0" err="1"/>
              <a:t>your</a:t>
            </a:r>
            <a:r>
              <a:rPr lang="ru-RU" sz="2000" dirty="0"/>
              <a:t> </a:t>
            </a:r>
            <a:r>
              <a:rPr lang="ru-RU" sz="2000" dirty="0" err="1" smtClean="0"/>
              <a:t>friends</a:t>
            </a:r>
            <a:r>
              <a:rPr lang="en-US" sz="2000" dirty="0" smtClean="0"/>
              <a:t>.</a:t>
            </a:r>
            <a:endParaRPr lang="ru-RU" sz="2000"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1824984"/>
            <a:ext cx="4086747" cy="3065060"/>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319" y="3917950"/>
            <a:ext cx="3841006" cy="279241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6990" y="1381125"/>
            <a:ext cx="4219773" cy="2879725"/>
          </a:xfrm>
          <a:prstGeom prst="rect">
            <a:avLst/>
          </a:prstGeom>
        </p:spPr>
      </p:pic>
      <p:sp>
        <p:nvSpPr>
          <p:cNvPr id="7" name="TextBox 7"/>
          <p:cNvSpPr txBox="1"/>
          <p:nvPr/>
        </p:nvSpPr>
        <p:spPr>
          <a:xfrm>
            <a:off x="74542" y="1333500"/>
            <a:ext cx="3206761" cy="584775"/>
          </a:xfrm>
          <a:prstGeom prst="rect">
            <a:avLst/>
          </a:prstGeom>
        </p:spPr>
        <p:txBody>
          <a:bodyPr rtlCol="0">
            <a:spAutoFit/>
          </a:bodyPr>
          <a:lstStyle/>
          <a:p>
            <a:pPr algn="ctr"/>
            <a:r>
              <a:rPr lang="ru-RU" sz="3200" err="1">
                <a:solidFill>
                  <a:srgbClr val="FF0000"/>
                </a:solidFill>
                <a:latin typeface="Gabriola"/>
              </a:rPr>
              <a:t>Coffee-house</a:t>
            </a:r>
            <a:r>
              <a:rPr lang="ru-RU" sz="3200">
                <a:solidFill>
                  <a:srgbClr val="FF0000"/>
                </a:solidFill>
                <a:latin typeface="Gabriola"/>
              </a:rPr>
              <a:t> "</a:t>
            </a:r>
            <a:r>
              <a:rPr lang="ru-RU" sz="3200" err="1">
                <a:solidFill>
                  <a:srgbClr val="FF0000"/>
                </a:solidFill>
                <a:latin typeface="Gabriola"/>
              </a:rPr>
              <a:t>Moloko</a:t>
            </a:r>
            <a:r>
              <a:rPr lang="ru-RU" sz="3200">
                <a:solidFill>
                  <a:srgbClr val="FF0000"/>
                </a:solidFill>
                <a:latin typeface="Gabriola"/>
              </a:rPr>
              <a:t>"</a:t>
            </a:r>
            <a:endParaRPr lang="ru-RU" sz="3200">
              <a:solidFill>
                <a:srgbClr val="FF0000"/>
              </a:solidFill>
            </a:endParaRPr>
          </a:p>
        </p:txBody>
      </p:sp>
      <p:sp>
        <p:nvSpPr>
          <p:cNvPr id="8" name="TextBox 8"/>
          <p:cNvSpPr txBox="1"/>
          <p:nvPr/>
        </p:nvSpPr>
        <p:spPr>
          <a:xfrm>
            <a:off x="4639075" y="3359641"/>
            <a:ext cx="2904008" cy="584775"/>
          </a:xfrm>
          <a:prstGeom prst="rect">
            <a:avLst/>
          </a:prstGeom>
        </p:spPr>
        <p:txBody>
          <a:bodyPr rtlCol="0">
            <a:spAutoFit/>
          </a:bodyPr>
          <a:lstStyle/>
          <a:p>
            <a:pPr algn="ctr"/>
            <a:r>
              <a:rPr lang="ru-RU" sz="3200" err="1">
                <a:solidFill>
                  <a:srgbClr val="FFD965"/>
                </a:solidFill>
                <a:latin typeface="Gabriola"/>
              </a:rPr>
              <a:t>Bakery</a:t>
            </a:r>
            <a:r>
              <a:rPr lang="ru-RU" sz="3200">
                <a:solidFill>
                  <a:srgbClr val="FFD965"/>
                </a:solidFill>
                <a:latin typeface="Gabriola"/>
              </a:rPr>
              <a:t> "Zalaty Kolas</a:t>
            </a:r>
            <a:r>
              <a:rPr lang="ru-RU" sz="3200" smtClean="0">
                <a:solidFill>
                  <a:srgbClr val="FFD965"/>
                </a:solidFill>
                <a:latin typeface="Gabriola"/>
              </a:rPr>
              <a:t>"</a:t>
            </a:r>
            <a:endParaRPr lang="ru-RU" sz="3200">
              <a:latin typeface="Gabriola"/>
            </a:endParaRPr>
          </a:p>
        </p:txBody>
      </p:sp>
      <p:sp>
        <p:nvSpPr>
          <p:cNvPr id="9" name="TextBox 9"/>
          <p:cNvSpPr txBox="1"/>
          <p:nvPr/>
        </p:nvSpPr>
        <p:spPr>
          <a:xfrm>
            <a:off x="8906644" y="895350"/>
            <a:ext cx="3121572" cy="584775"/>
          </a:xfrm>
          <a:prstGeom prst="rect">
            <a:avLst/>
          </a:prstGeom>
        </p:spPr>
        <p:txBody>
          <a:bodyPr rtlCol="0">
            <a:spAutoFit/>
          </a:bodyPr>
          <a:lstStyle/>
          <a:p>
            <a:pPr algn="ctr"/>
            <a:r>
              <a:rPr lang="ru-RU" sz="3200" err="1">
                <a:solidFill>
                  <a:srgbClr val="7F7F7F"/>
                </a:solidFill>
                <a:latin typeface="Gabriola"/>
              </a:rPr>
              <a:t>Cafe</a:t>
            </a:r>
            <a:r>
              <a:rPr lang="ru-RU" sz="3200">
                <a:solidFill>
                  <a:srgbClr val="7F7F7F"/>
                </a:solidFill>
                <a:latin typeface="Gabriola"/>
              </a:rPr>
              <a:t> "</a:t>
            </a:r>
            <a:r>
              <a:rPr lang="ru-RU" sz="3200" err="1">
                <a:solidFill>
                  <a:srgbClr val="7F7F7F"/>
                </a:solidFill>
                <a:latin typeface="Gabriola"/>
              </a:rPr>
              <a:t>Bona</a:t>
            </a:r>
            <a:r>
              <a:rPr lang="ru-RU" sz="3200">
                <a:solidFill>
                  <a:srgbClr val="7F7F7F"/>
                </a:solidFill>
                <a:latin typeface="Gabriola"/>
              </a:rPr>
              <a:t> </a:t>
            </a:r>
            <a:r>
              <a:rPr lang="ru-RU" sz="3200" err="1">
                <a:solidFill>
                  <a:srgbClr val="7F7F7F"/>
                </a:solidFill>
                <a:latin typeface="Gabriola"/>
              </a:rPr>
              <a:t>Sforca</a:t>
            </a:r>
            <a:r>
              <a:rPr lang="ru-RU" sz="3200">
                <a:solidFill>
                  <a:srgbClr val="7F7F7F"/>
                </a:solidFill>
                <a:latin typeface="Gabriola"/>
              </a:rPr>
              <a:t>"</a:t>
            </a:r>
          </a:p>
        </p:txBody>
      </p:sp>
    </p:spTree>
    <p:extLst>
      <p:ext uri="{BB962C8B-B14F-4D97-AF65-F5344CB8AC3E}">
        <p14:creationId xmlns:p14="http://schemas.microsoft.com/office/powerpoint/2010/main" val="3124374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29018" y="474497"/>
            <a:ext cx="10515600" cy="4351338"/>
          </a:xfrm>
        </p:spPr>
        <p:txBody>
          <a:bodyPr/>
          <a:lstStyle/>
          <a:p>
            <a:pPr marL="0" indent="0">
              <a:buNone/>
            </a:pPr>
            <a:r>
              <a:rPr lang="en-US" dirty="0" smtClean="0"/>
              <a:t>In Pinsk you can visit swimming pool, bowling, pool, ice arena, football </a:t>
            </a:r>
            <a:r>
              <a:rPr lang="en-US" dirty="0" err="1" smtClean="0"/>
              <a:t>manege</a:t>
            </a:r>
            <a:r>
              <a:rPr lang="en-US" dirty="0"/>
              <a:t>, </a:t>
            </a:r>
            <a:r>
              <a:rPr lang="en-US" dirty="0" smtClean="0"/>
              <a:t>theater</a:t>
            </a:r>
            <a:r>
              <a:rPr lang="en-US" dirty="0"/>
              <a:t>, cinema, several </a:t>
            </a:r>
            <a:r>
              <a:rPr lang="en-US" dirty="0" smtClean="0"/>
              <a:t>parks,  </a:t>
            </a:r>
            <a:r>
              <a:rPr lang="en-US" dirty="0"/>
              <a:t>various </a:t>
            </a:r>
            <a:r>
              <a:rPr lang="en-US" dirty="0" smtClean="0"/>
              <a:t>restaurants and casino.</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35" y="1665026"/>
            <a:ext cx="2854445" cy="1898230"/>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082" y="4296850"/>
            <a:ext cx="3514576" cy="1976949"/>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591" y="1476624"/>
            <a:ext cx="3033378" cy="2275034"/>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8658" y="1535348"/>
            <a:ext cx="3192940" cy="2394705"/>
          </a:xfrm>
          <a:prstGeom prst="rect">
            <a:avLst/>
          </a:prstGeom>
        </p:spPr>
      </p:pic>
      <p:pic>
        <p:nvPicPr>
          <p:cNvPr id="8" name="Рисунок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0448" y="4004749"/>
            <a:ext cx="2561150" cy="2561150"/>
          </a:xfrm>
          <a:prstGeom prst="rect">
            <a:avLst/>
          </a:prstGeom>
        </p:spPr>
      </p:pic>
      <p:pic>
        <p:nvPicPr>
          <p:cNvPr id="9" name="Рисунок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3388" y="4104608"/>
            <a:ext cx="3696149" cy="2044363"/>
          </a:xfrm>
          <a:prstGeom prst="rect">
            <a:avLst/>
          </a:prstGeom>
        </p:spPr>
      </p:pic>
    </p:spTree>
    <p:extLst>
      <p:ext uri="{BB962C8B-B14F-4D97-AF65-F5344CB8AC3E}">
        <p14:creationId xmlns:p14="http://schemas.microsoft.com/office/powerpoint/2010/main" val="1639412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792337" y="0"/>
            <a:ext cx="6399663" cy="2042218"/>
          </a:xfrm>
        </p:spPr>
        <p:txBody>
          <a:bodyPr/>
          <a:lstStyle/>
          <a:p>
            <a:pPr marL="0" indent="0">
              <a:buNone/>
            </a:pPr>
            <a:r>
              <a:rPr lang="en-US" dirty="0">
                <a:solidFill>
                  <a:schemeClr val="accent1">
                    <a:lumMod val="75000"/>
                  </a:schemeClr>
                </a:solidFill>
              </a:rPr>
              <a:t>The main sights of the town are lined along the river.</a:t>
            </a:r>
            <a:endParaRPr lang="ru-RU" dirty="0">
              <a:solidFill>
                <a:schemeClr val="accent1">
                  <a:lumMod val="75000"/>
                </a:schemeClr>
              </a:solidFill>
            </a:endParaRP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230" y="2042218"/>
            <a:ext cx="6421043" cy="4815782"/>
          </a:xfrm>
          <a:prstGeom prst="rect">
            <a:avLst/>
          </a:prstGeom>
        </p:spPr>
      </p:pic>
      <p:sp>
        <p:nvSpPr>
          <p:cNvPr id="8" name="Прямоугольник 7"/>
          <p:cNvSpPr/>
          <p:nvPr/>
        </p:nvSpPr>
        <p:spPr>
          <a:xfrm>
            <a:off x="5792788" y="835025"/>
            <a:ext cx="4372248" cy="1569660"/>
          </a:xfrm>
          <a:prstGeom prst="rect">
            <a:avLst/>
          </a:prstGeom>
        </p:spPr>
        <p:txBody>
          <a:bodyPr wrap="square" anchor="t">
            <a:spAutoFit/>
          </a:bodyPr>
          <a:lstStyle/>
          <a:p>
            <a:r>
              <a:rPr lang="en-US" sz="2400" dirty="0">
                <a:solidFill>
                  <a:srgbClr val="252525"/>
                </a:solidFill>
                <a:latin typeface="Arial" panose="020B0604020202020204" pitchFamily="34" charset="0"/>
              </a:rPr>
              <a:t>Cathedral of Name of the Blessed Virgin Mary (former </a:t>
            </a:r>
            <a:r>
              <a:rPr lang="en-US" sz="2400" dirty="0">
                <a:solidFill>
                  <a:srgbClr val="333333"/>
                </a:solidFill>
                <a:latin typeface="Arial" panose="020B0604020202020204" pitchFamily="34" charset="0"/>
              </a:rPr>
              <a:t>Monastery of the Franciscans)</a:t>
            </a:r>
            <a:endParaRPr lang="ru-RU" sz="2400" dirty="0"/>
          </a:p>
          <a:p>
            <a:endParaRPr lang="ru-RU" sz="2400" dirty="0"/>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74231" cy="6858000"/>
          </a:xfrm>
          <a:prstGeom prst="rect">
            <a:avLst/>
          </a:prstGeom>
        </p:spPr>
      </p:pic>
    </p:spTree>
    <p:extLst>
      <p:ext uri="{BB962C8B-B14F-4D97-AF65-F5344CB8AC3E}">
        <p14:creationId xmlns:p14="http://schemas.microsoft.com/office/powerpoint/2010/main" val="1099157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TotalTime>
  <Words>870</Words>
  <Application>Microsoft Office PowerPoint</Application>
  <PresentationFormat>Широкоэкранный</PresentationFormat>
  <Paragraphs>74</Paragraphs>
  <Slides>26</Slides>
  <Notes>17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Arial</vt:lpstr>
      <vt:lpstr>Arial Black</vt:lpstr>
      <vt:lpstr>Calibri</vt:lpstr>
      <vt:lpstr>Calibri Light</vt:lpstr>
      <vt:lpstr>Gabriola</vt:lpstr>
      <vt:lpstr>Imprint MT Shadow</vt:lpstr>
      <vt:lpstr>Тема Office</vt:lpstr>
      <vt:lpstr>Презентация PowerPoint</vt:lpstr>
      <vt:lpstr>Презентация PowerPoint</vt:lpstr>
      <vt:lpstr>Pinsk in 1920-1940 years. </vt:lpstr>
      <vt:lpstr>Презентация PowerPoint</vt:lpstr>
      <vt:lpstr>Презентация PowerPoint</vt:lpstr>
      <vt:lpstr>Презентация PowerPoint</vt:lpstr>
      <vt:lpstr>Our sights</vt:lpstr>
      <vt:lpstr>Презентация PowerPoint</vt:lpstr>
      <vt:lpstr>Презентация PowerPoint</vt:lpstr>
      <vt:lpstr>Презентация PowerPoint</vt:lpstr>
      <vt:lpstr>The Dnieper Flotilla Park. </vt:lpstr>
      <vt:lpstr>Polessye drama theatre</vt:lpstr>
      <vt:lpstr>House of the Orda</vt:lpstr>
      <vt:lpstr>The Sporting Complex «The Wave»</vt:lpstr>
      <vt:lpstr>Education in Pinsk</vt:lpstr>
      <vt:lpstr>Our school</vt:lpstr>
      <vt:lpstr>Factories in Pinsk</vt:lpstr>
      <vt:lpstr>Match and wood-working factory Pinskdrev</vt:lpstr>
      <vt:lpstr>Knitted factory "Polesye"</vt:lpstr>
      <vt:lpstr>Agriculture</vt:lpstr>
      <vt:lpstr>Sports</vt:lpstr>
      <vt:lpstr>Famous people</vt:lpstr>
      <vt:lpstr>Simon Smith Kuznets</vt:lpstr>
      <vt:lpstr>Olha Govortsova</vt:lpstr>
      <vt:lpstr>Evgeniy Gvozdev</vt:lpstr>
      <vt:lpstr>THANK YOU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Костя</dc:creator>
  <cp:lastModifiedBy>Konstantin Polhovskiy</cp:lastModifiedBy>
  <cp:revision>56</cp:revision>
  <dcterms:modified xsi:type="dcterms:W3CDTF">2017-02-15T07:54:38Z</dcterms:modified>
</cp:coreProperties>
</file>